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handoutMasterIdLst>
    <p:handoutMasterId r:id="rId37"/>
  </p:handoutMasterIdLst>
  <p:sldIdLst>
    <p:sldId id="256" r:id="rId3"/>
    <p:sldId id="271" r:id="rId4"/>
    <p:sldId id="272" r:id="rId5"/>
    <p:sldId id="278" r:id="rId6"/>
    <p:sldId id="295" r:id="rId7"/>
    <p:sldId id="296" r:id="rId8"/>
    <p:sldId id="286" r:id="rId9"/>
    <p:sldId id="273" r:id="rId10"/>
    <p:sldId id="322" r:id="rId11"/>
    <p:sldId id="314" r:id="rId12"/>
    <p:sldId id="315" r:id="rId13"/>
    <p:sldId id="316" r:id="rId14"/>
    <p:sldId id="321" r:id="rId15"/>
    <p:sldId id="304" r:id="rId16"/>
    <p:sldId id="305" r:id="rId17"/>
    <p:sldId id="306" r:id="rId18"/>
    <p:sldId id="318" r:id="rId19"/>
    <p:sldId id="298" r:id="rId20"/>
    <p:sldId id="299" r:id="rId21"/>
    <p:sldId id="300" r:id="rId22"/>
    <p:sldId id="274" r:id="rId23"/>
    <p:sldId id="282" r:id="rId24"/>
    <p:sldId id="309" r:id="rId25"/>
    <p:sldId id="310" r:id="rId26"/>
    <p:sldId id="311" r:id="rId27"/>
    <p:sldId id="312" r:id="rId28"/>
    <p:sldId id="276" r:id="rId29"/>
    <p:sldId id="293" r:id="rId30"/>
    <p:sldId id="323" r:id="rId31"/>
    <p:sldId id="284" r:id="rId32"/>
    <p:sldId id="325" r:id="rId33"/>
    <p:sldId id="324" r:id="rId34"/>
    <p:sldId id="281" r:id="rId35"/>
    <p:sldId id="26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pos="3817" userDrawn="1">
          <p15:clr>
            <a:srgbClr val="A4A3A4"/>
          </p15:clr>
        </p15:guide>
        <p15:guide id="2" orient="horz" pos="2273" userDrawn="1">
          <p15:clr>
            <a:srgbClr val="A4A3A4"/>
          </p15:clr>
        </p15:guide>
        <p15:guide id="3" pos="2570" userDrawn="1">
          <p15:clr>
            <a:srgbClr val="A4A3A4"/>
          </p15:clr>
        </p15:guide>
        <p15:guide id="4" pos="5087" userDrawn="1">
          <p15:clr>
            <a:srgbClr val="A4A3A4"/>
          </p15:clr>
        </p15:guide>
        <p15:guide id="5" orient="horz" pos="1344" userDrawn="1">
          <p15:clr>
            <a:srgbClr val="A4A3A4"/>
          </p15:clr>
        </p15:guide>
        <p15:guide id="6" orient="horz" pos="2999" userDrawn="1">
          <p15:clr>
            <a:srgbClr val="A4A3A4"/>
          </p15:clr>
        </p15:guide>
        <p15:guide id="7" pos="121" userDrawn="1">
          <p15:clr>
            <a:srgbClr val="A4A3A4"/>
          </p15:clr>
        </p15:guide>
        <p15:guide id="8" pos="1073"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264"/>
    <a:srgbClr val="40E0C5"/>
    <a:srgbClr val="FFFFFF"/>
    <a:srgbClr val="000000"/>
    <a:srgbClr val="8497B0"/>
    <a:srgbClr val="080A17"/>
    <a:srgbClr val="84CBC5"/>
    <a:srgbClr val="29B9A6"/>
    <a:srgbClr val="F8D35E"/>
    <a:srgbClr val="278D8B"/>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134" y="-91"/>
      </p:cViewPr>
      <p:guideLst>
        <p:guide orient="horz" pos="2273"/>
        <p:guide orient="horz" pos="1344"/>
        <p:guide orient="horz" pos="2999"/>
        <p:guide pos="3817"/>
        <p:guide pos="2570"/>
        <p:guide pos="5087"/>
        <p:guide pos="121"/>
        <p:guide pos="1073"/>
      </p:guideLst>
    </p:cSldViewPr>
  </p:slideViewPr>
  <p:notesTextViewPr>
    <p:cViewPr>
      <p:scale>
        <a:sx n="1" d="1"/>
        <a:sy n="1" d="1"/>
      </p:scale>
      <p:origin x="0" y="0"/>
    </p:cViewPr>
  </p:notesTextViewPr>
  <p:notesViewPr>
    <p:cSldViewPr snapToGrid="0">
      <p:cViewPr varScale="1">
        <p:scale>
          <a:sx n="54" d="100"/>
          <a:sy n="54" d="100"/>
        </p:scale>
        <p:origin x="1938" y="72"/>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DB06CD-7FE3-4AC6-8B7E-6FFDAE13ADD9}" type="datetimeFigureOut">
              <a:rPr lang="zh-CN" altLang="en-US" smtClean="0"/>
              <a:pPr/>
              <a:t>2016/6/13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24F3F-A666-43A0-B458-64E8AC005248}" type="slidenum">
              <a:rPr lang="zh-CN" altLang="en-US" smtClean="0"/>
              <a:pPr/>
              <a:t>‹#›</a:t>
            </a:fld>
            <a:endParaRPr lang="zh-CN" altLang="en-US"/>
          </a:p>
        </p:txBody>
      </p:sp>
    </p:spTree>
    <p:extLst>
      <p:ext uri="{BB962C8B-B14F-4D97-AF65-F5344CB8AC3E}">
        <p14:creationId xmlns="" xmlns:p14="http://schemas.microsoft.com/office/powerpoint/2010/main" val="236834011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B12CE8B6-3A22-4E26-8FB3-1DDA1B095E06}" type="datetimeFigureOut">
              <a:rPr lang="zh-CN" altLang="en-US" smtClean="0"/>
              <a:pPr/>
              <a:t>2016/6/13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1D4910-1536-4F8C-97F1-1428C46DBB43}" type="slidenum">
              <a:rPr lang="zh-CN" altLang="en-US" smtClean="0"/>
              <a:pPr/>
              <a:t>‹#›</a:t>
            </a:fld>
            <a:endParaRPr lang="zh-CN" altLang="en-US"/>
          </a:p>
        </p:txBody>
      </p:sp>
    </p:spTree>
    <p:extLst>
      <p:ext uri="{BB962C8B-B14F-4D97-AF65-F5344CB8AC3E}">
        <p14:creationId xmlns="" xmlns:p14="http://schemas.microsoft.com/office/powerpoint/2010/main" val="37360132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t="6799" b="8102"/>
          <a:stretch/>
        </p:blipFill>
        <p:spPr>
          <a:xfrm>
            <a:off x="0" y="-57150"/>
            <a:ext cx="12192000" cy="6915150"/>
          </a:xfrm>
          <a:prstGeom prst="rect">
            <a:avLst/>
          </a:prstGeom>
        </p:spPr>
      </p:pic>
      <p:cxnSp>
        <p:nvCxnSpPr>
          <p:cNvPr id="9" name="直接连接符 8"/>
          <p:cNvCxnSpPr/>
          <p:nvPr userDrawn="1"/>
        </p:nvCxnSpPr>
        <p:spPr>
          <a:xfrm flipH="1">
            <a:off x="914400" y="952500"/>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0" name="六角星 9"/>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0891304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t="6799" b="8102"/>
          <a:stretch/>
        </p:blipFill>
        <p:spPr>
          <a:xfrm>
            <a:off x="0" y="-57150"/>
            <a:ext cx="12192000" cy="6915150"/>
          </a:xfrm>
          <a:prstGeom prst="rect">
            <a:avLst/>
          </a:prstGeom>
        </p:spPr>
      </p:pic>
      <p:grpSp>
        <p:nvGrpSpPr>
          <p:cNvPr id="8" name="组合 7"/>
          <p:cNvGrpSpPr/>
          <p:nvPr userDrawn="1"/>
        </p:nvGrpSpPr>
        <p:grpSpPr>
          <a:xfrm>
            <a:off x="-1" y="-7448"/>
            <a:ext cx="12187589" cy="6865447"/>
            <a:chOff x="0" y="-7447"/>
            <a:chExt cx="9144002" cy="5150950"/>
          </a:xfrm>
        </p:grpSpPr>
        <p:cxnSp>
          <p:nvCxnSpPr>
            <p:cNvPr id="9"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
        <p:nvSpPr>
          <p:cNvPr id="96" name="椭圆 95"/>
          <p:cNvSpPr/>
          <p:nvPr userDrawn="1"/>
        </p:nvSpPr>
        <p:spPr>
          <a:xfrm>
            <a:off x="3830913" y="1194240"/>
            <a:ext cx="4516071" cy="4516068"/>
          </a:xfrm>
          <a:prstGeom prst="ellipse">
            <a:avLst/>
          </a:prstGeom>
          <a:noFill/>
          <a:ln>
            <a:solidFill>
              <a:schemeClr val="bg1"/>
            </a:solid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7" name="椭圆 96"/>
          <p:cNvSpPr/>
          <p:nvPr userDrawn="1"/>
        </p:nvSpPr>
        <p:spPr>
          <a:xfrm>
            <a:off x="4072787" y="1436117"/>
            <a:ext cx="4032322" cy="4032319"/>
          </a:xfrm>
          <a:prstGeom prst="ellipse">
            <a:avLst/>
          </a:prstGeom>
          <a:solidFill>
            <a:schemeClr val="bg1">
              <a:alpha val="60000"/>
            </a:schemeClr>
          </a:solidFill>
          <a:ln>
            <a:noFill/>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100" name="椭圆 99"/>
          <p:cNvSpPr/>
          <p:nvPr userDrawn="1"/>
        </p:nvSpPr>
        <p:spPr>
          <a:xfrm>
            <a:off x="3981319" y="2073936"/>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101" name="椭圆 100"/>
          <p:cNvSpPr/>
          <p:nvPr userDrawn="1"/>
        </p:nvSpPr>
        <p:spPr>
          <a:xfrm>
            <a:off x="8161603" y="3743402"/>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Tree>
    <p:extLst>
      <p:ext uri="{BB962C8B-B14F-4D97-AF65-F5344CB8AC3E}">
        <p14:creationId xmlns="" xmlns:p14="http://schemas.microsoft.com/office/powerpoint/2010/main" val="174345653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solidFill>
          <a:srgbClr val="E73A1C"/>
        </a:solidFill>
        <a:effectLst/>
      </p:bgPr>
    </p:bg>
    <p:spTree>
      <p:nvGrpSpPr>
        <p:cNvPr id="1" name=""/>
        <p:cNvGrpSpPr/>
        <p:nvPr/>
      </p:nvGrpSpPr>
      <p:grpSpPr>
        <a:xfrm>
          <a:off x="0" y="0"/>
          <a:ext cx="0" cy="0"/>
          <a:chOff x="0" y="0"/>
          <a:chExt cx="0" cy="0"/>
        </a:xfrm>
      </p:grpSpPr>
      <p:sp>
        <p:nvSpPr>
          <p:cNvPr id="7" name="矩形 6"/>
          <p:cNvSpPr/>
          <p:nvPr userDrawn="1"/>
        </p:nvSpPr>
        <p:spPr>
          <a:xfrm>
            <a:off x="440603" y="759873"/>
            <a:ext cx="662361" cy="379656"/>
          </a:xfrm>
          <a:prstGeom prst="rect">
            <a:avLst/>
          </a:prstGeom>
        </p:spPr>
        <p:txBody>
          <a:bodyPr wrap="none">
            <a:spAutoFit/>
          </a:bodyPr>
          <a:lstStyle/>
          <a:p>
            <a:pPr defTabSz="609585"/>
            <a:r>
              <a:rPr lang="zh-CN" altLang="en-US" sz="1867" dirty="0">
                <a:solidFill>
                  <a:srgbClr val="FFFFFF"/>
                </a:solidFill>
                <a:latin typeface="微软雅黑" panose="020B0503020204020204" pitchFamily="34" charset="-122"/>
                <a:ea typeface="微软雅黑" panose="020B0503020204020204" pitchFamily="34" charset="-122"/>
                <a:cs typeface="Segoe UI Light"/>
              </a:rPr>
              <a:t>标注</a:t>
            </a:r>
          </a:p>
        </p:txBody>
      </p:sp>
      <p:sp>
        <p:nvSpPr>
          <p:cNvPr id="8" name="矩形 7"/>
          <p:cNvSpPr/>
          <p:nvPr userDrawn="1"/>
        </p:nvSpPr>
        <p:spPr>
          <a:xfrm>
            <a:off x="2857674" y="841948"/>
            <a:ext cx="1402001" cy="3292440"/>
          </a:xfrm>
          <a:prstGeom prst="rect">
            <a:avLst/>
          </a:prstGeom>
        </p:spPr>
        <p:txBody>
          <a:bodyPr wrap="square">
            <a:spAutoFit/>
          </a:bodyPr>
          <a:lstStyle/>
          <a:p>
            <a:pPr defTabSz="609585">
              <a:lnSpc>
                <a:spcPct val="130000"/>
              </a:lnSpc>
            </a:pPr>
            <a:r>
              <a:rPr lang="zh-CN" altLang="en-US" sz="1333" dirty="0">
                <a:solidFill>
                  <a:srgbClr val="FFFFFF"/>
                </a:solidFill>
                <a:latin typeface="微软雅黑" panose="020B0503020204020204" pitchFamily="34" charset="-122"/>
                <a:ea typeface="微软雅黑" panose="020B0503020204020204" pitchFamily="34" charset="-122"/>
                <a:cs typeface="Segoe UI Light"/>
              </a:rPr>
              <a:t>字体使用 </a:t>
            </a: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r>
              <a:rPr lang="zh-CN" altLang="en-US" sz="1333" dirty="0">
                <a:solidFill>
                  <a:srgbClr val="FFFFFF"/>
                </a:solidFill>
                <a:latin typeface="微软雅黑" panose="020B0503020204020204" pitchFamily="34" charset="-122"/>
                <a:ea typeface="微软雅黑" panose="020B0503020204020204" pitchFamily="34" charset="-122"/>
                <a:cs typeface="Segoe UI Light"/>
              </a:rPr>
              <a:t>行距</a:t>
            </a: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r>
              <a:rPr lang="zh-CN" altLang="en-US" sz="1333" dirty="0">
                <a:solidFill>
                  <a:srgbClr val="FFFFFF"/>
                </a:solidFill>
                <a:latin typeface="微软雅黑" panose="020B0503020204020204" pitchFamily="34" charset="-122"/>
                <a:ea typeface="微软雅黑" panose="020B0503020204020204" pitchFamily="34" charset="-122"/>
                <a:cs typeface="Segoe UI Light"/>
              </a:rPr>
              <a:t>背景图片出处</a:t>
            </a:r>
          </a:p>
          <a:p>
            <a:pPr defTabSz="609585">
              <a:lnSpc>
                <a:spcPct val="130000"/>
              </a:lnSpc>
            </a:pPr>
            <a:endParaRPr lang="zh-CN" altLang="en-US"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zh-CN" altLang="en-US"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r>
              <a:rPr lang="zh-CN" altLang="en-US" sz="1333" dirty="0">
                <a:solidFill>
                  <a:srgbClr val="FFFFFF"/>
                </a:solidFill>
                <a:latin typeface="微软雅黑" panose="020B0503020204020204" pitchFamily="34" charset="-122"/>
                <a:ea typeface="微软雅黑" panose="020B0503020204020204" pitchFamily="34" charset="-122"/>
                <a:cs typeface="Segoe UI Light"/>
              </a:rPr>
              <a:t>声明</a:t>
            </a: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p:txBody>
      </p:sp>
      <p:sp>
        <p:nvSpPr>
          <p:cNvPr id="9" name="矩形 8"/>
          <p:cNvSpPr/>
          <p:nvPr userDrawn="1"/>
        </p:nvSpPr>
        <p:spPr>
          <a:xfrm>
            <a:off x="4395052" y="841948"/>
            <a:ext cx="3727457" cy="3825791"/>
          </a:xfrm>
          <a:prstGeom prst="rect">
            <a:avLst/>
          </a:prstGeom>
        </p:spPr>
        <p:txBody>
          <a:bodyPr wrap="square">
            <a:spAutoFit/>
          </a:bodyPr>
          <a:lstStyle/>
          <a:p>
            <a:pPr defTabSz="609585">
              <a:lnSpc>
                <a:spcPct val="130000"/>
              </a:lnSpc>
            </a:pPr>
            <a:r>
              <a:rPr lang="zh-CN" altLang="en-US" sz="1333" dirty="0">
                <a:solidFill>
                  <a:srgbClr val="FFFFFF"/>
                </a:solidFill>
                <a:latin typeface="微软雅黑" panose="020B0503020204020204" pitchFamily="34" charset="-122"/>
                <a:ea typeface="微软雅黑" panose="020B0503020204020204" pitchFamily="34" charset="-122"/>
                <a:cs typeface="Segoe UI Light"/>
              </a:rPr>
              <a:t>英文 </a:t>
            </a:r>
            <a:r>
              <a:rPr lang="en-US" altLang="zh-CN" sz="1333" dirty="0">
                <a:solidFill>
                  <a:srgbClr val="FFFFFF"/>
                </a:solidFill>
                <a:latin typeface="微软雅黑" panose="020B0503020204020204" pitchFamily="34" charset="-122"/>
                <a:ea typeface="微软雅黑" panose="020B0503020204020204" pitchFamily="34" charset="-122"/>
                <a:cs typeface="Segoe UI Light"/>
              </a:rPr>
              <a:t>Calibri</a:t>
            </a: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r>
              <a:rPr lang="zh-CN" altLang="en-US" sz="1333" dirty="0">
                <a:solidFill>
                  <a:srgbClr val="FFFFFF"/>
                </a:solidFill>
                <a:latin typeface="微软雅黑" panose="020B0503020204020204" pitchFamily="34" charset="-122"/>
                <a:ea typeface="微软雅黑" panose="020B0503020204020204" pitchFamily="34" charset="-122"/>
                <a:cs typeface="Segoe UI Light"/>
              </a:rPr>
              <a:t>中文 微软雅黑</a:t>
            </a: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r>
              <a:rPr lang="zh-CN" altLang="en-US" sz="1333" dirty="0">
                <a:solidFill>
                  <a:srgbClr val="FFFFFF"/>
                </a:solidFill>
                <a:latin typeface="微软雅黑" panose="020B0503020204020204" pitchFamily="34" charset="-122"/>
                <a:ea typeface="微软雅黑" panose="020B0503020204020204" pitchFamily="34" charset="-122"/>
                <a:cs typeface="Segoe UI Light"/>
              </a:rPr>
              <a:t>正文 </a:t>
            </a:r>
            <a:r>
              <a:rPr lang="en-US" altLang="zh-CN" sz="1333" dirty="0">
                <a:solidFill>
                  <a:srgbClr val="FFFFFF"/>
                </a:solidFill>
                <a:latin typeface="微软雅黑" panose="020B0503020204020204" pitchFamily="34" charset="-122"/>
                <a:ea typeface="微软雅黑" panose="020B0503020204020204" pitchFamily="34" charset="-122"/>
                <a:cs typeface="Segoe UI Light"/>
              </a:rPr>
              <a:t>1.3</a:t>
            </a: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r>
              <a:rPr lang="en-US" altLang="zh-CN" sz="1333" dirty="0" err="1">
                <a:solidFill>
                  <a:srgbClr val="FFFFFF"/>
                </a:solidFill>
                <a:latin typeface="微软雅黑" panose="020B0503020204020204" pitchFamily="34" charset="-122"/>
                <a:ea typeface="微软雅黑" panose="020B0503020204020204" pitchFamily="34" charset="-122"/>
                <a:cs typeface="Segoe UI Light"/>
              </a:rPr>
              <a:t>cn.bing.com</a:t>
            </a:r>
            <a:endParaRPr lang="zh-CN" altLang="en-US"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zh-CN" altLang="en-US"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endParaRPr lang="zh-CN" altLang="en-US" sz="1333" dirty="0">
              <a:solidFill>
                <a:srgbClr val="FFFFFF"/>
              </a:solidFill>
              <a:latin typeface="微软雅黑" panose="020B0503020204020204" pitchFamily="34" charset="-122"/>
              <a:ea typeface="微软雅黑" panose="020B0503020204020204" pitchFamily="34" charset="-122"/>
              <a:cs typeface="Segoe UI Light"/>
            </a:endParaRPr>
          </a:p>
          <a:p>
            <a:pPr defTabSz="609585">
              <a:lnSpc>
                <a:spcPct val="130000"/>
              </a:lnSpc>
            </a:pPr>
            <a:r>
              <a:rPr lang="zh-CN" altLang="en-US" sz="1333" dirty="0">
                <a:solidFill>
                  <a:prstClr val="white"/>
                </a:solidFill>
                <a:latin typeface="微软雅黑" panose="020B0503020204020204" pitchFamily="34" charset="-122"/>
                <a:ea typeface="微软雅黑" panose="020B0503020204020204" pitchFamily="34" charset="-122"/>
              </a:rPr>
              <a:t>互联网是一个开放共享的平台</a:t>
            </a:r>
          </a:p>
          <a:p>
            <a:pPr defTabSz="609585">
              <a:lnSpc>
                <a:spcPct val="130000"/>
              </a:lnSpc>
            </a:pPr>
            <a:r>
              <a:rPr lang="zh-CN" altLang="en-US" sz="1333"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Office</a:t>
            </a:r>
            <a:r>
              <a:rPr lang="en-US" altLang="zh-CN" sz="1333" dirty="0">
                <a:solidFill>
                  <a:prstClr val="white"/>
                </a:solidFill>
                <a:latin typeface="微软雅黑" panose="020B0503020204020204" pitchFamily="34" charset="-122"/>
                <a:ea typeface="微软雅黑" panose="020B0503020204020204" pitchFamily="34" charset="-122"/>
                <a:cs typeface="Segoe UI" panose="020B0502040204020203" pitchFamily="34" charset="0"/>
              </a:rPr>
              <a:t>PLUS</a:t>
            </a:r>
            <a:r>
              <a:rPr lang="en-US" altLang="zh-CN" sz="1333" dirty="0">
                <a:solidFill>
                  <a:prstClr val="white"/>
                </a:solidFill>
                <a:latin typeface="微软雅黑" panose="020B0503020204020204" pitchFamily="34" charset="-122"/>
                <a:ea typeface="微软雅黑" panose="020B0503020204020204" pitchFamily="34" charset="-122"/>
              </a:rPr>
              <a:t> </a:t>
            </a:r>
            <a:r>
              <a:rPr lang="zh-CN" altLang="en-US" sz="1333" dirty="0">
                <a:solidFill>
                  <a:prstClr val="white"/>
                </a:solidFill>
                <a:latin typeface="微软雅黑" panose="020B0503020204020204" pitchFamily="34" charset="-122"/>
                <a:ea typeface="微软雅黑" panose="020B0503020204020204" pitchFamily="34" charset="-122"/>
              </a:rPr>
              <a:t>部分设计灵感与元素来源于网络</a:t>
            </a:r>
          </a:p>
          <a:p>
            <a:pPr defTabSz="609585">
              <a:lnSpc>
                <a:spcPct val="130000"/>
              </a:lnSpc>
            </a:pPr>
            <a:r>
              <a:rPr lang="zh-CN" altLang="en-US" sz="1333" dirty="0">
                <a:solidFill>
                  <a:prstClr val="white"/>
                </a:solidFill>
                <a:latin typeface="微软雅黑" panose="020B0503020204020204" pitchFamily="34" charset="-122"/>
                <a:ea typeface="微软雅黑" panose="020B0503020204020204" pitchFamily="34" charset="-122"/>
              </a:rPr>
              <a:t>如有建议请联系officeplus@microsoft.com</a:t>
            </a:r>
            <a:endParaRPr lang="en-US" altLang="zh-CN" sz="1333" dirty="0">
              <a:solidFill>
                <a:srgbClr val="FFFFFF"/>
              </a:solidFill>
              <a:latin typeface="微软雅黑" panose="020B0503020204020204" pitchFamily="34" charset="-122"/>
              <a:ea typeface="微软雅黑" panose="020B0503020204020204" pitchFamily="34" charset="-122"/>
              <a:cs typeface="Segoe UI Light"/>
            </a:endParaRPr>
          </a:p>
        </p:txBody>
      </p:sp>
      <p:sp>
        <p:nvSpPr>
          <p:cNvPr id="10" name="矩形 9"/>
          <p:cNvSpPr/>
          <p:nvPr userDrawn="1"/>
        </p:nvSpPr>
        <p:spPr>
          <a:xfrm>
            <a:off x="440603" y="182445"/>
            <a:ext cx="816249" cy="256545"/>
          </a:xfrm>
          <a:prstGeom prst="rect">
            <a:avLst/>
          </a:prstGeom>
        </p:spPr>
        <p:txBody>
          <a:bodyPr wrap="none">
            <a:spAutoFit/>
          </a:bodyPr>
          <a:lstStyle/>
          <a:p>
            <a:pPr defTabSz="609585"/>
            <a:r>
              <a:rPr kumimoji="1" lang="en-US" altLang="zh-CN" sz="1067" dirty="0" err="1">
                <a:solidFill>
                  <a:srgbClr val="FFFFFF"/>
                </a:solidFill>
                <a:latin typeface="Segoe UI Light"/>
                <a:cs typeface="Segoe UI Light"/>
              </a:rPr>
              <a:t>OfficePLUS</a:t>
            </a:r>
            <a:endParaRPr lang="zh-CN" altLang="en-US" sz="1067" dirty="0">
              <a:solidFill>
                <a:srgbClr val="FFFFFF"/>
              </a:solidFill>
              <a:latin typeface="Segoe UI Light"/>
              <a:cs typeface="Segoe UI Light"/>
            </a:endParaRPr>
          </a:p>
        </p:txBody>
      </p:sp>
    </p:spTree>
    <p:extLst>
      <p:ext uri="{BB962C8B-B14F-4D97-AF65-F5344CB8AC3E}">
        <p14:creationId xmlns="" xmlns:p14="http://schemas.microsoft.com/office/powerpoint/2010/main" val="62578190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hlinkClick r:id="rId2"/>
          </p:cNvPr>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4286431" y="2521041"/>
            <a:ext cx="3177903" cy="418585"/>
          </a:xfrm>
          <a:prstGeom prst="rect">
            <a:avLst/>
          </a:prstGeom>
        </p:spPr>
      </p:pic>
      <p:sp>
        <p:nvSpPr>
          <p:cNvPr id="4" name="文本框 3"/>
          <p:cNvSpPr txBox="1"/>
          <p:nvPr userDrawn="1"/>
        </p:nvSpPr>
        <p:spPr>
          <a:xfrm>
            <a:off x="4259746" y="3740751"/>
            <a:ext cx="3347390" cy="297454"/>
          </a:xfrm>
          <a:prstGeom prst="rect">
            <a:avLst/>
          </a:prstGeom>
          <a:noFill/>
        </p:spPr>
        <p:txBody>
          <a:bodyPr wrap="none" rtlCol="0">
            <a:spAutoFit/>
          </a:bodyPr>
          <a:lstStyle/>
          <a:p>
            <a:pPr algn="ctr"/>
            <a:r>
              <a:rPr kumimoji="1" lang="zh-CN" altLang="en-US" sz="1333" dirty="0">
                <a:solidFill>
                  <a:schemeClr val="tx1">
                    <a:lumMod val="75000"/>
                    <a:lumOff val="25000"/>
                  </a:schemeClr>
                </a:solidFill>
                <a:latin typeface="微软雅黑" panose="020B0503020204020204" pitchFamily="34" charset="-122"/>
                <a:ea typeface="微软雅黑" panose="020B0503020204020204" pitchFamily="34" charset="-122"/>
              </a:rPr>
              <a:t>点击</a:t>
            </a:r>
            <a:r>
              <a:rPr kumimoji="1" lang="en-US" altLang="zh-CN" sz="1333" dirty="0">
                <a:solidFill>
                  <a:schemeClr val="tx1">
                    <a:lumMod val="75000"/>
                    <a:lumOff val="25000"/>
                  </a:schemeClr>
                </a:solidFill>
                <a:latin typeface="微软雅黑" panose="020B0503020204020204" pitchFamily="34" charset="-122"/>
                <a:ea typeface="微软雅黑" panose="020B0503020204020204" pitchFamily="34" charset="-122"/>
              </a:rPr>
              <a:t>Logo</a:t>
            </a:r>
            <a:r>
              <a:rPr kumimoji="1" lang="zh-CN" altLang="en-US" sz="1333" dirty="0">
                <a:solidFill>
                  <a:schemeClr val="tx1">
                    <a:lumMod val="75000"/>
                    <a:lumOff val="25000"/>
                  </a:schemeClr>
                </a:solidFill>
                <a:latin typeface="微软雅黑" panose="020B0503020204020204" pitchFamily="34" charset="-122"/>
                <a:ea typeface="微软雅黑" panose="020B0503020204020204" pitchFamily="34" charset="-122"/>
              </a:rPr>
              <a:t>获取更多优质模板（放映模式</a:t>
            </a:r>
            <a:r>
              <a:rPr kumimoji="1" lang="zh-CN" altLang="en-US" sz="1333" dirty="0">
                <a:solidFill>
                  <a:schemeClr val="tx1">
                    <a:lumMod val="75000"/>
                    <a:lumOff val="25000"/>
                  </a:schemeClr>
                </a:solidFill>
              </a:rPr>
              <a:t>）</a:t>
            </a:r>
          </a:p>
        </p:txBody>
      </p:sp>
    </p:spTree>
    <p:extLst>
      <p:ext uri="{BB962C8B-B14F-4D97-AF65-F5344CB8AC3E}">
        <p14:creationId xmlns="" xmlns:p14="http://schemas.microsoft.com/office/powerpoint/2010/main" val="110312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t="6799" b="8102"/>
          <a:stretch/>
        </p:blipFill>
        <p:spPr>
          <a:xfrm>
            <a:off x="0" y="-57150"/>
            <a:ext cx="12192000" cy="6915150"/>
          </a:xfrm>
          <a:prstGeom prst="rect">
            <a:avLst/>
          </a:prstGeom>
        </p:spPr>
      </p:pic>
      <p:sp>
        <p:nvSpPr>
          <p:cNvPr id="2" name="标题 1"/>
          <p:cNvSpPr>
            <a:spLocks noGrp="1"/>
          </p:cNvSpPr>
          <p:nvPr>
            <p:ph type="title" hasCustomPrompt="1"/>
          </p:nvPr>
        </p:nvSpPr>
        <p:spPr>
          <a:xfrm>
            <a:off x="838200" y="365125"/>
            <a:ext cx="7337612" cy="587375"/>
          </a:xfrm>
        </p:spPr>
        <p:txBody>
          <a:bodyPr>
            <a:normAutofit/>
          </a:bodyPr>
          <a:lstStyle>
            <a:lvl1pPr>
              <a:defRPr sz="2800" b="1">
                <a:solidFill>
                  <a:schemeClr val="bg1"/>
                </a:solidFill>
              </a:defRPr>
            </a:lvl1pPr>
          </a:lstStyle>
          <a:p>
            <a:r>
              <a:rPr lang="zh-CN" altLang="en-US" dirty="0" smtClean="0"/>
              <a:t>单击此处添加标题</a:t>
            </a:r>
            <a:endParaRPr lang="zh-CN" altLang="en-US" dirty="0"/>
          </a:p>
        </p:txBody>
      </p:sp>
      <p:cxnSp>
        <p:nvCxnSpPr>
          <p:cNvPr id="7" name="直接连接符 6"/>
          <p:cNvCxnSpPr/>
          <p:nvPr userDrawn="1"/>
        </p:nvCxnSpPr>
        <p:spPr>
          <a:xfrm flipH="1">
            <a:off x="914400" y="952500"/>
            <a:ext cx="3657600" cy="0"/>
          </a:xfrm>
          <a:prstGeom prst="line">
            <a:avLst/>
          </a:prstGeom>
          <a:ln>
            <a:solidFill>
              <a:schemeClr val="bg1">
                <a:alpha val="60000"/>
              </a:schemeClr>
            </a:solidFill>
            <a:tailEnd type="oval" w="med" len="med"/>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8" name="六角星 7"/>
          <p:cNvSpPr/>
          <p:nvPr userDrawn="1"/>
        </p:nvSpPr>
        <p:spPr>
          <a:xfrm>
            <a:off x="540544" y="817959"/>
            <a:ext cx="269081" cy="269081"/>
          </a:xfrm>
          <a:prstGeom prst="star6">
            <a:avLst/>
          </a:prstGeom>
          <a:solidFill>
            <a:schemeClr val="bg1">
              <a:alpha val="60000"/>
            </a:schemeClr>
          </a:solidFill>
          <a:ln>
            <a:no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038702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12CE8B6-3A22-4E26-8FB3-1DDA1B095E06}" type="datetimeFigureOut">
              <a:rPr lang="zh-CN" altLang="en-US" smtClean="0"/>
              <a:pPr/>
              <a:t>2016/6/13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1D4910-1536-4F8C-97F1-1428C46DBB43}" type="slidenum">
              <a:rPr lang="zh-CN" altLang="en-US" smtClean="0"/>
              <a:pPr/>
              <a:t>‹#›</a:t>
            </a:fld>
            <a:endParaRPr lang="zh-CN" altLang="en-US"/>
          </a:p>
        </p:txBody>
      </p:sp>
    </p:spTree>
    <p:extLst>
      <p:ext uri="{BB962C8B-B14F-4D97-AF65-F5344CB8AC3E}">
        <p14:creationId xmlns="" xmlns:p14="http://schemas.microsoft.com/office/powerpoint/2010/main" val="425402924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B12CE8B6-3A22-4E26-8FB3-1DDA1B095E06}" type="datetimeFigureOut">
              <a:rPr lang="zh-CN" altLang="en-US" smtClean="0"/>
              <a:pPr/>
              <a:t>2016/6/13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F1D4910-1536-4F8C-97F1-1428C46DBB43}" type="slidenum">
              <a:rPr lang="zh-CN" altLang="en-US" smtClean="0"/>
              <a:pPr/>
              <a:t>‹#›</a:t>
            </a:fld>
            <a:endParaRPr lang="zh-CN" altLang="en-US"/>
          </a:p>
        </p:txBody>
      </p:sp>
    </p:spTree>
    <p:extLst>
      <p:ext uri="{BB962C8B-B14F-4D97-AF65-F5344CB8AC3E}">
        <p14:creationId xmlns="" xmlns:p14="http://schemas.microsoft.com/office/powerpoint/2010/main" val="3351833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t="6799" b="8102"/>
          <a:stretch/>
        </p:blipFill>
        <p:spPr>
          <a:xfrm>
            <a:off x="0" y="-57150"/>
            <a:ext cx="12192000" cy="6915150"/>
          </a:xfrm>
          <a:prstGeom prst="rect">
            <a:avLst/>
          </a:prstGeom>
        </p:spPr>
      </p:pic>
    </p:spTree>
    <p:extLst>
      <p:ext uri="{BB962C8B-B14F-4D97-AF65-F5344CB8AC3E}">
        <p14:creationId xmlns="" xmlns:p14="http://schemas.microsoft.com/office/powerpoint/2010/main" val="39409250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3430623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5D94B97-8E97-44CB-AD04-C79E9841A76C}" type="datetimeFigureOut">
              <a:rPr lang="zh-CN" altLang="en-US" smtClean="0">
                <a:solidFill>
                  <a:prstClr val="black">
                    <a:tint val="75000"/>
                  </a:prstClr>
                </a:solidFill>
              </a:rPr>
              <a:pPr/>
              <a:t>2016/6/13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38DE34AA-BD26-410D-B5BC-D4FAAB3B9E0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399313958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t="6799" b="8102"/>
          <a:stretch/>
        </p:blipFill>
        <p:spPr>
          <a:xfrm>
            <a:off x="0" y="-57150"/>
            <a:ext cx="12192000" cy="6915150"/>
          </a:xfrm>
          <a:prstGeom prst="rect">
            <a:avLst/>
          </a:prstGeom>
        </p:spPr>
      </p:pic>
      <p:sp>
        <p:nvSpPr>
          <p:cNvPr id="2" name="矩形 1"/>
          <p:cNvSpPr/>
          <p:nvPr userDrawn="1"/>
        </p:nvSpPr>
        <p:spPr>
          <a:xfrm>
            <a:off x="0" y="-57150"/>
            <a:ext cx="12192000" cy="6915150"/>
          </a:xfrm>
          <a:prstGeom prst="rect">
            <a:avLst/>
          </a:prstGeom>
          <a:gradFill flip="none" rotWithShape="1">
            <a:gsLst>
              <a:gs pos="0">
                <a:schemeClr val="accent3">
                  <a:lumMod val="0"/>
                  <a:lumOff val="100000"/>
                </a:schemeClr>
              </a:gs>
              <a:gs pos="35000">
                <a:schemeClr val="accent3">
                  <a:lumMod val="0"/>
                  <a:lumOff val="100000"/>
                  <a:alpha val="70000"/>
                </a:schemeClr>
              </a:gs>
              <a:gs pos="100000">
                <a:schemeClr val="accent3">
                  <a:lumMod val="100000"/>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2698473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 xmlns:a14="http://schemas.microsoft.com/office/drawing/2010/main" val="0"/>
              </a:ext>
            </a:extLst>
          </a:blip>
          <a:srcRect t="6799" b="8102"/>
          <a:stretch/>
        </p:blipFill>
        <p:spPr>
          <a:xfrm>
            <a:off x="0" y="-57150"/>
            <a:ext cx="12192000" cy="6915150"/>
          </a:xfrm>
          <a:prstGeom prst="rect">
            <a:avLst/>
          </a:prstGeom>
        </p:spPr>
      </p:pic>
    </p:spTree>
    <p:extLst>
      <p:ext uri="{BB962C8B-B14F-4D97-AF65-F5344CB8AC3E}">
        <p14:creationId xmlns="" xmlns:p14="http://schemas.microsoft.com/office/powerpoint/2010/main" val="394092500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2CE8B6-3A22-4E26-8FB3-1DDA1B095E06}" type="datetimeFigureOut">
              <a:rPr lang="zh-CN" altLang="en-US" smtClean="0"/>
              <a:pPr/>
              <a:t>2016/6/13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1D4910-1536-4F8C-97F1-1428C46DBB43}" type="slidenum">
              <a:rPr lang="zh-CN" altLang="en-US" smtClean="0"/>
              <a:pPr/>
              <a:t>‹#›</a:t>
            </a:fld>
            <a:endParaRPr lang="zh-CN" altLang="en-US"/>
          </a:p>
        </p:txBody>
      </p:sp>
    </p:spTree>
    <p:extLst>
      <p:ext uri="{BB962C8B-B14F-4D97-AF65-F5344CB8AC3E}">
        <p14:creationId xmlns="" xmlns:p14="http://schemas.microsoft.com/office/powerpoint/2010/main" val="835791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9" r:id="rId4"/>
    <p:sldLayoutId id="2147483674"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D94B97-8E97-44CB-AD04-C79E9841A76C}" type="datetimeFigureOut">
              <a:rPr lang="zh-CN" altLang="en-US" smtClean="0">
                <a:solidFill>
                  <a:prstClr val="black">
                    <a:tint val="75000"/>
                  </a:prstClr>
                </a:solidFill>
              </a:rPr>
              <a:pPr/>
              <a:t>2016/6/13</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DE34AA-BD26-410D-B5BC-D4FAAB3B9E07}"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 xmlns:p14="http://schemas.microsoft.com/office/powerpoint/2010/main" val="1667252886"/>
      </p:ext>
    </p:extLst>
  </p:cSld>
  <p:clrMap bg1="lt1" tx1="dk1" bg2="lt2" tx2="dk2" accent1="accent1" accent2="accent2" accent3="accent3" accent4="accent4" accent5="accent5" accent6="accent6" hlink="hlink" folHlink="folHlink"/>
  <p:sldLayoutIdLst>
    <p:sldLayoutId id="2147483667" r:id="rId1"/>
    <p:sldLayoutId id="2147483661" r:id="rId2"/>
    <p:sldLayoutId id="2147483668" r:id="rId3"/>
    <p:sldLayoutId id="2147483673" r:id="rId4"/>
    <p:sldLayoutId id="2147483669" r:id="rId5"/>
    <p:sldLayoutId id="2147483670" r:id="rId6"/>
    <p:sldLayoutId id="2147483671" r:id="rId7"/>
    <p:sldLayoutId id="2147483672"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microsoft.com/office/2007/relationships/hdphoto" Target="../media/image4.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microsoft.com/office/2007/relationships/hdphoto" Target="../media/image4.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0.xml"/><Relationship Id="rId5" Type="http://schemas.openxmlformats.org/officeDocument/2006/relationships/image" Target="../media/image12.jpe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 xmlns:a14="http://schemas.microsoft.com/office/drawing/2010/main" val="0"/>
              </a:ext>
            </a:extLst>
          </a:blip>
          <a:srcRect t="6799" b="8102"/>
          <a:stretch/>
        </p:blipFill>
        <p:spPr>
          <a:xfrm>
            <a:off x="0" y="-57150"/>
            <a:ext cx="12192000" cy="6915150"/>
          </a:xfrm>
          <a:prstGeom prst="rect">
            <a:avLst/>
          </a:prstGeom>
        </p:spPr>
      </p:pic>
      <p:grpSp>
        <p:nvGrpSpPr>
          <p:cNvPr id="92" name="组合 91"/>
          <p:cNvGrpSpPr/>
          <p:nvPr/>
        </p:nvGrpSpPr>
        <p:grpSpPr>
          <a:xfrm>
            <a:off x="-1" y="-7448"/>
            <a:ext cx="12187589" cy="6865447"/>
            <a:chOff x="0" y="-7447"/>
            <a:chExt cx="9144002" cy="5150950"/>
          </a:xfrm>
        </p:grpSpPr>
        <p:cxnSp>
          <p:nvCxnSpPr>
            <p:cNvPr id="5"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
        <p:nvSpPr>
          <p:cNvPr id="93" name="椭圆 92"/>
          <p:cNvSpPr/>
          <p:nvPr/>
        </p:nvSpPr>
        <p:spPr>
          <a:xfrm>
            <a:off x="3830913" y="1194240"/>
            <a:ext cx="4516071" cy="4516068"/>
          </a:xfrm>
          <a:prstGeom prst="ellipse">
            <a:avLst/>
          </a:prstGeom>
          <a:noFill/>
          <a:ln>
            <a:solidFill>
              <a:schemeClr val="bg1"/>
            </a:solid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4" name="椭圆 93"/>
          <p:cNvSpPr/>
          <p:nvPr/>
        </p:nvSpPr>
        <p:spPr>
          <a:xfrm>
            <a:off x="4072787" y="1436117"/>
            <a:ext cx="4032322" cy="4032319"/>
          </a:xfrm>
          <a:prstGeom prst="ellipse">
            <a:avLst/>
          </a:prstGeom>
          <a:solidFill>
            <a:schemeClr val="bg1">
              <a:alpha val="60000"/>
            </a:schemeClr>
          </a:solidFill>
          <a:ln>
            <a:noFill/>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5" name="矩形 94"/>
          <p:cNvSpPr/>
          <p:nvPr/>
        </p:nvSpPr>
        <p:spPr>
          <a:xfrm>
            <a:off x="4534679" y="3396455"/>
            <a:ext cx="3130208" cy="830993"/>
          </a:xfrm>
          <a:prstGeom prst="rect">
            <a:avLst/>
          </a:prstGeom>
        </p:spPr>
        <p:txBody>
          <a:bodyPr wrap="square" lIns="91436" tIns="45718" rIns="91436" bIns="45718">
            <a:spAutoFit/>
          </a:bodyPr>
          <a:lstStyle/>
          <a:p>
            <a:pPr algn="ctr"/>
            <a:r>
              <a:rPr kumimoji="1" lang="zh-CN" altLang="en-US" sz="4800" b="1" dirty="0" smtClean="0">
                <a:solidFill>
                  <a:schemeClr val="tx1">
                    <a:lumMod val="75000"/>
                    <a:lumOff val="25000"/>
                  </a:schemeClr>
                </a:solidFill>
              </a:rPr>
              <a:t>人工智能</a:t>
            </a:r>
            <a:endParaRPr kumimoji="1" lang="en-US" altLang="zh-CN" sz="4800" b="1" dirty="0" smtClean="0">
              <a:solidFill>
                <a:schemeClr val="tx1">
                  <a:lumMod val="75000"/>
                  <a:lumOff val="25000"/>
                </a:schemeClr>
              </a:solidFill>
            </a:endParaRPr>
          </a:p>
        </p:txBody>
      </p:sp>
      <p:sp>
        <p:nvSpPr>
          <p:cNvPr id="97" name="椭圆 96"/>
          <p:cNvSpPr/>
          <p:nvPr/>
        </p:nvSpPr>
        <p:spPr>
          <a:xfrm>
            <a:off x="3981319" y="2073936"/>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8" name="椭圆 97"/>
          <p:cNvSpPr/>
          <p:nvPr/>
        </p:nvSpPr>
        <p:spPr>
          <a:xfrm>
            <a:off x="8161603" y="3743402"/>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6" name="椭圆 95"/>
          <p:cNvSpPr/>
          <p:nvPr/>
        </p:nvSpPr>
        <p:spPr>
          <a:xfrm>
            <a:off x="1370860" y="-1321083"/>
            <a:ext cx="9449540" cy="9449538"/>
          </a:xfrm>
          <a:prstGeom prst="ellipse">
            <a:avLst/>
          </a:prstGeom>
          <a:noFill/>
          <a:ln w="31750">
            <a:solidFill>
              <a:schemeClr val="bg1">
                <a:alpha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99" name="椭圆 98"/>
          <p:cNvSpPr/>
          <p:nvPr/>
        </p:nvSpPr>
        <p:spPr>
          <a:xfrm>
            <a:off x="2838007" y="203072"/>
            <a:ext cx="6544072" cy="6544072"/>
          </a:xfrm>
          <a:prstGeom prst="ellipse">
            <a:avLst/>
          </a:prstGeom>
          <a:noFill/>
          <a:ln w="28575">
            <a:solidFill>
              <a:schemeClr val="bg1">
                <a:alpha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sp>
        <p:nvSpPr>
          <p:cNvPr id="100" name="矩形 99"/>
          <p:cNvSpPr/>
          <p:nvPr/>
        </p:nvSpPr>
        <p:spPr>
          <a:xfrm>
            <a:off x="4152650" y="2303712"/>
            <a:ext cx="3909937" cy="461661"/>
          </a:xfrm>
          <a:prstGeom prst="rect">
            <a:avLst/>
          </a:prstGeom>
        </p:spPr>
        <p:txBody>
          <a:bodyPr wrap="square" lIns="91436" tIns="45718" rIns="91436" bIns="45718">
            <a:spAutoFit/>
          </a:bodyPr>
          <a:lstStyle/>
          <a:p>
            <a:pPr algn="ctr"/>
            <a:r>
              <a:rPr kumimoji="1" lang="zh-CN" altLang="en-US" sz="2400" b="1" dirty="0" smtClean="0">
                <a:solidFill>
                  <a:schemeClr val="tx1">
                    <a:lumMod val="75000"/>
                    <a:lumOff val="25000"/>
                  </a:schemeClr>
                </a:solidFill>
              </a:rPr>
              <a:t>军概第五小组报告</a:t>
            </a:r>
            <a:endParaRPr kumimoji="1" lang="en-US" altLang="zh-CN" sz="2400" b="1" dirty="0" smtClean="0">
              <a:solidFill>
                <a:schemeClr val="tx1">
                  <a:lumMod val="75000"/>
                  <a:lumOff val="25000"/>
                </a:schemeClr>
              </a:solidFill>
            </a:endParaRPr>
          </a:p>
        </p:txBody>
      </p:sp>
      <p:sp>
        <p:nvSpPr>
          <p:cNvPr id="101" name="矩形 100"/>
          <p:cNvSpPr/>
          <p:nvPr/>
        </p:nvSpPr>
        <p:spPr>
          <a:xfrm>
            <a:off x="4926563" y="5868955"/>
            <a:ext cx="6456786" cy="461661"/>
          </a:xfrm>
          <a:prstGeom prst="rect">
            <a:avLst/>
          </a:prstGeom>
        </p:spPr>
        <p:txBody>
          <a:bodyPr wrap="square" lIns="91436" tIns="45718" rIns="91436" bIns="45718">
            <a:spAutoFit/>
          </a:bodyPr>
          <a:lstStyle/>
          <a:p>
            <a:pPr algn="ctr"/>
            <a:r>
              <a:rPr kumimoji="1" lang="zh-CN" altLang="en-US" sz="2400" b="1" dirty="0">
                <a:solidFill>
                  <a:schemeClr val="bg1"/>
                </a:solidFill>
              </a:rPr>
              <a:t>汇报</a:t>
            </a:r>
            <a:r>
              <a:rPr kumimoji="1" lang="zh-CN" altLang="en-US" sz="2400" b="1" dirty="0" smtClean="0">
                <a:solidFill>
                  <a:schemeClr val="bg1"/>
                </a:solidFill>
              </a:rPr>
              <a:t>人：杨念颖，李泽宽，夏红婷，王文欣</a:t>
            </a:r>
            <a:endParaRPr kumimoji="1" lang="en-US" altLang="zh-CN" sz="2400" b="1" dirty="0">
              <a:solidFill>
                <a:schemeClr val="bg1"/>
              </a:solidFill>
            </a:endParaRPr>
          </a:p>
        </p:txBody>
      </p:sp>
      <p:sp>
        <p:nvSpPr>
          <p:cNvPr id="102" name="等腰三角形 101"/>
          <p:cNvSpPr/>
          <p:nvPr/>
        </p:nvSpPr>
        <p:spPr>
          <a:xfrm rot="16200000" flipH="1">
            <a:off x="11381121" y="6014165"/>
            <a:ext cx="252000" cy="180000"/>
          </a:xfrm>
          <a:prstGeom prst="triangle">
            <a:avLst/>
          </a:prstGeom>
          <a:solidFill>
            <a:srgbClr val="40E0C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等腰三角形 104"/>
          <p:cNvSpPr/>
          <p:nvPr/>
        </p:nvSpPr>
        <p:spPr>
          <a:xfrm rot="5400000" flipH="1">
            <a:off x="4817355" y="6051488"/>
            <a:ext cx="252000" cy="180000"/>
          </a:xfrm>
          <a:prstGeom prst="triangle">
            <a:avLst/>
          </a:prstGeom>
          <a:solidFill>
            <a:srgbClr val="40E0C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949558510"/>
      </p:ext>
    </p:extLst>
  </p:cSld>
  <p:clrMapOvr>
    <a:masterClrMapping/>
  </p:clrMapOvr>
  <mc:AlternateContent xmlns:mc="http://schemas.openxmlformats.org/markup-compatibility/2006">
    <mc:Choice xmlns=""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 calcmode="lin" valueType="num">
                                      <p:cBhvr>
                                        <p:cTn id="9" dur="500" fill="hold"/>
                                        <p:tgtEl>
                                          <p:spTgt spid="102"/>
                                        </p:tgtEl>
                                        <p:attrNameLst>
                                          <p:attrName>style.rotation</p:attrName>
                                        </p:attrNameLst>
                                      </p:cBhvr>
                                      <p:tavLst>
                                        <p:tav tm="0">
                                          <p:val>
                                            <p:fltVal val="90"/>
                                          </p:val>
                                        </p:tav>
                                        <p:tav tm="100000">
                                          <p:val>
                                            <p:fltVal val="0"/>
                                          </p:val>
                                        </p:tav>
                                      </p:tavLst>
                                    </p:anim>
                                    <p:animEffect transition="in" filter="fade">
                                      <p:cBhvr>
                                        <p:cTn id="10" dur="500"/>
                                        <p:tgtEl>
                                          <p:spTgt spid="10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anim calcmode="lin" valueType="num">
                                      <p:cBhvr>
                                        <p:cTn id="13" dur="500" fill="hold"/>
                                        <p:tgtEl>
                                          <p:spTgt spid="105"/>
                                        </p:tgtEl>
                                        <p:attrNameLst>
                                          <p:attrName>ppt_w</p:attrName>
                                        </p:attrNameLst>
                                      </p:cBhvr>
                                      <p:tavLst>
                                        <p:tav tm="0">
                                          <p:val>
                                            <p:fltVal val="0"/>
                                          </p:val>
                                        </p:tav>
                                        <p:tav tm="100000">
                                          <p:val>
                                            <p:strVal val="#ppt_w"/>
                                          </p:val>
                                        </p:tav>
                                      </p:tavLst>
                                    </p:anim>
                                    <p:anim calcmode="lin" valueType="num">
                                      <p:cBhvr>
                                        <p:cTn id="14" dur="500" fill="hold"/>
                                        <p:tgtEl>
                                          <p:spTgt spid="105"/>
                                        </p:tgtEl>
                                        <p:attrNameLst>
                                          <p:attrName>ppt_h</p:attrName>
                                        </p:attrNameLst>
                                      </p:cBhvr>
                                      <p:tavLst>
                                        <p:tav tm="0">
                                          <p:val>
                                            <p:fltVal val="0"/>
                                          </p:val>
                                        </p:tav>
                                        <p:tav tm="100000">
                                          <p:val>
                                            <p:strVal val="#ppt_h"/>
                                          </p:val>
                                        </p:tav>
                                      </p:tavLst>
                                    </p:anim>
                                    <p:anim calcmode="lin" valueType="num">
                                      <p:cBhvr>
                                        <p:cTn id="15" dur="500" fill="hold"/>
                                        <p:tgtEl>
                                          <p:spTgt spid="105"/>
                                        </p:tgtEl>
                                        <p:attrNameLst>
                                          <p:attrName>style.rotation</p:attrName>
                                        </p:attrNameLst>
                                      </p:cBhvr>
                                      <p:tavLst>
                                        <p:tav tm="0">
                                          <p:val>
                                            <p:fltVal val="90"/>
                                          </p:val>
                                        </p:tav>
                                        <p:tav tm="100000">
                                          <p:val>
                                            <p:fltVal val="0"/>
                                          </p:val>
                                        </p:tav>
                                      </p:tavLst>
                                    </p:anim>
                                    <p:animEffect transition="in" filter="fade">
                                      <p:cBhvr>
                                        <p:cTn id="16" dur="500"/>
                                        <p:tgtEl>
                                          <p:spTgt spid="10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3500"/>
                                        <p:tgtEl>
                                          <p:spTgt spid="96"/>
                                        </p:tgtEl>
                                      </p:cBhvr>
                                    </p:animEffect>
                                  </p:childTnLst>
                                </p:cTn>
                              </p:par>
                              <p:par>
                                <p:cTn id="20" presetID="6" presetClass="emph" presetSubtype="0" repeatCount="indefinite" fill="hold" grpId="1" nodeType="withEffect">
                                  <p:stCondLst>
                                    <p:cond delay="0"/>
                                  </p:stCondLst>
                                  <p:childTnLst>
                                    <p:animScale>
                                      <p:cBhvr>
                                        <p:cTn id="21" dur="2500" fill="hold"/>
                                        <p:tgtEl>
                                          <p:spTgt spid="96"/>
                                        </p:tgtEl>
                                      </p:cBhvr>
                                      <p:by x="150000" y="150000"/>
                                    </p:animScale>
                                  </p:childTnLst>
                                </p:cTn>
                              </p:par>
                              <p:par>
                                <p:cTn id="22" presetID="10" presetClass="entr" presetSubtype="0" fill="hold" grpId="0" nodeType="with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3500"/>
                                        <p:tgtEl>
                                          <p:spTgt spid="99"/>
                                        </p:tgtEl>
                                      </p:cBhvr>
                                    </p:animEffect>
                                  </p:childTnLst>
                                </p:cTn>
                              </p:par>
                              <p:par>
                                <p:cTn id="25" presetID="6" presetClass="emph" presetSubtype="0" repeatCount="indefinite" fill="hold" grpId="1" nodeType="withEffect">
                                  <p:stCondLst>
                                    <p:cond delay="0"/>
                                  </p:stCondLst>
                                  <p:childTnLst>
                                    <p:animScale>
                                      <p:cBhvr>
                                        <p:cTn id="26" dur="2500" fill="hold"/>
                                        <p:tgtEl>
                                          <p:spTgt spid="9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9" grpId="0" animBg="1"/>
      <p:bldP spid="99" grpId="1" animBg="1"/>
      <p:bldP spid="102" grpId="0" animBg="1"/>
      <p:bldP spid="10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0942" y="501445"/>
            <a:ext cx="3524864" cy="579120"/>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什么是计算？</a:t>
            </a:r>
            <a:endParaRPr lang="zh-CN" altLang="en-US" sz="3200" b="1" dirty="0">
              <a:solidFill>
                <a:schemeClr val="bg1"/>
              </a:solidFill>
              <a:latin typeface="微软雅黑" pitchFamily="34" charset="-122"/>
              <a:ea typeface="微软雅黑" pitchFamily="34" charset="-122"/>
            </a:endParaRPr>
          </a:p>
        </p:txBody>
      </p:sp>
      <p:sp>
        <p:nvSpPr>
          <p:cNvPr id="8" name="椭圆 7"/>
          <p:cNvSpPr/>
          <p:nvPr/>
        </p:nvSpPr>
        <p:spPr>
          <a:xfrm>
            <a:off x="2728451" y="1342102"/>
            <a:ext cx="6902246" cy="4513007"/>
          </a:xfrm>
          <a:prstGeom prst="ellipse">
            <a:avLst/>
          </a:prstGeom>
          <a:solidFill>
            <a:srgbClr val="8497B0">
              <a:alpha val="32157"/>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200" dirty="0">
                <a:solidFill>
                  <a:schemeClr val="bg1"/>
                </a:solidFill>
                <a:latin typeface="微软雅黑" pitchFamily="34" charset="-122"/>
                <a:ea typeface="微软雅黑" pitchFamily="34" charset="-122"/>
              </a:rPr>
              <a:t>计算是将各种运算方法与数据结合并得出结论的行为。这种行为存在于社会生活的方方面面。</a:t>
            </a: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471" y="221226"/>
            <a:ext cx="3864077" cy="579120"/>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智能机器人的计算</a:t>
            </a:r>
          </a:p>
        </p:txBody>
      </p:sp>
      <p:sp>
        <p:nvSpPr>
          <p:cNvPr id="4" name="圆角矩形 3"/>
          <p:cNvSpPr/>
          <p:nvPr/>
        </p:nvSpPr>
        <p:spPr>
          <a:xfrm>
            <a:off x="707923" y="1533832"/>
            <a:ext cx="10309122" cy="3849329"/>
          </a:xfrm>
          <a:prstGeom prst="roundRect">
            <a:avLst/>
          </a:prstGeom>
          <a:solidFill>
            <a:srgbClr val="8497B0">
              <a:alpha val="34902"/>
            </a:srgbClr>
          </a:solidFill>
        </p:spPr>
        <p:style>
          <a:lnRef idx="2">
            <a:schemeClr val="dk1"/>
          </a:lnRef>
          <a:fillRef idx="1">
            <a:schemeClr val="lt1"/>
          </a:fillRef>
          <a:effectRef idx="0">
            <a:schemeClr val="dk1"/>
          </a:effectRef>
          <a:fontRef idx="minor">
            <a:schemeClr val="dk1"/>
          </a:fontRef>
        </p:style>
        <p:txBody>
          <a:bodyPr rtlCol="0" anchor="ctr"/>
          <a:lstStyle/>
          <a:p>
            <a:pPr algn="just"/>
            <a:r>
              <a:rPr lang="zh-CN" altLang="en-US" sz="2800" dirty="0" smtClean="0">
                <a:solidFill>
                  <a:schemeClr val="bg1"/>
                </a:solidFill>
                <a:latin typeface="微软雅黑" pitchFamily="34" charset="-122"/>
                <a:ea typeface="微软雅黑" pitchFamily="34" charset="-122"/>
              </a:rPr>
              <a:t>借助自然界（生物界）规律的启示，根据其规律，设计出求解问题的算法。物理学、化学、数学、生物学、心理学、生理学、神经科学和计算机科学等学科的现象与规律都可能成为计算智能算法的基础和思想来源。</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65" y="0"/>
            <a:ext cx="5968080" cy="584775"/>
          </a:xfrm>
          <a:prstGeom prst="rect">
            <a:avLst/>
          </a:prstGeom>
          <a:noFill/>
          <a:ln>
            <a:solidFill>
              <a:schemeClr val="bg1"/>
            </a:solidFill>
          </a:ln>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计算智能阶段智能产品特点</a:t>
            </a:r>
            <a:endParaRPr lang="zh-CN" altLang="en-US" sz="3200" b="1" dirty="0">
              <a:solidFill>
                <a:schemeClr val="bg1"/>
              </a:solidFill>
              <a:latin typeface="微软雅黑" pitchFamily="34" charset="-122"/>
              <a:ea typeface="微软雅黑" pitchFamily="34" charset="-122"/>
            </a:endParaRPr>
          </a:p>
        </p:txBody>
      </p:sp>
      <p:sp>
        <p:nvSpPr>
          <p:cNvPr id="4" name="椭圆 3"/>
          <p:cNvSpPr/>
          <p:nvPr/>
        </p:nvSpPr>
        <p:spPr>
          <a:xfrm>
            <a:off x="3583860" y="4173795"/>
            <a:ext cx="4306528" cy="2403986"/>
          </a:xfrm>
          <a:prstGeom prst="ellipse">
            <a:avLst/>
          </a:prstGeom>
          <a:solidFill>
            <a:srgbClr val="8497B0">
              <a:alpha val="32941"/>
            </a:srgbClr>
          </a:solidFill>
        </p:spPr>
        <p:style>
          <a:lnRef idx="2">
            <a:schemeClr val="dk1"/>
          </a:lnRef>
          <a:fillRef idx="1">
            <a:schemeClr val="lt1"/>
          </a:fillRef>
          <a:effectRef idx="0">
            <a:schemeClr val="dk1"/>
          </a:effectRef>
          <a:fontRef idx="minor">
            <a:schemeClr val="dk1"/>
          </a:fontRef>
        </p:style>
        <p:txBody>
          <a:bodyPr rtlCol="0" anchor="ctr"/>
          <a:lstStyle/>
          <a:p>
            <a:pPr algn="l"/>
            <a:r>
              <a:rPr lang="en-US" altLang="zh-CN" sz="2800" dirty="0">
                <a:solidFill>
                  <a:schemeClr val="bg1"/>
                </a:solidFill>
                <a:latin typeface="微软雅黑" pitchFamily="34" charset="-122"/>
                <a:ea typeface="微软雅黑" pitchFamily="34" charset="-122"/>
              </a:rPr>
              <a:t>“</a:t>
            </a:r>
            <a:r>
              <a:rPr lang="zh-CN" altLang="en-US" sz="2800" dirty="0">
                <a:solidFill>
                  <a:schemeClr val="bg1"/>
                </a:solidFill>
                <a:latin typeface="微软雅黑" pitchFamily="34" charset="-122"/>
                <a:ea typeface="微软雅黑" pitchFamily="34" charset="-122"/>
              </a:rPr>
              <a:t>能存会算</a:t>
            </a:r>
            <a:r>
              <a:rPr lang="en-US" altLang="zh-CN" sz="2800" dirty="0">
                <a:solidFill>
                  <a:schemeClr val="bg1"/>
                </a:solidFill>
                <a:latin typeface="微软雅黑" pitchFamily="34" charset="-122"/>
                <a:ea typeface="微软雅黑" pitchFamily="34" charset="-122"/>
              </a:rPr>
              <a:t>”</a:t>
            </a:r>
          </a:p>
          <a:p>
            <a:pPr algn="l"/>
            <a:r>
              <a:rPr lang="en-US" altLang="zh-CN" sz="2800" dirty="0">
                <a:solidFill>
                  <a:schemeClr val="bg1"/>
                </a:solidFill>
                <a:latin typeface="微软雅黑" pitchFamily="34" charset="-122"/>
                <a:ea typeface="微软雅黑" pitchFamily="34" charset="-122"/>
              </a:rPr>
              <a:t>——</a:t>
            </a:r>
            <a:r>
              <a:rPr lang="zh-CN" altLang="en-US" sz="2800" dirty="0">
                <a:solidFill>
                  <a:schemeClr val="bg1"/>
                </a:solidFill>
                <a:latin typeface="微软雅黑" pitchFamily="34" charset="-122"/>
                <a:ea typeface="微软雅黑" pitchFamily="34" charset="-122"/>
              </a:rPr>
              <a:t>快速计算与存储</a:t>
            </a:r>
          </a:p>
        </p:txBody>
      </p:sp>
      <p:pic>
        <p:nvPicPr>
          <p:cNvPr id="2" name="图片 1" descr="17908587492424740446"/>
          <p:cNvPicPr>
            <a:picLocks noChangeAspect="1"/>
          </p:cNvPicPr>
          <p:nvPr/>
        </p:nvPicPr>
        <p:blipFill>
          <a:blip r:embed="rId2" cstate="print">
            <a:extLst>
              <a:ext uri="{BEBA8EAE-BF5A-486C-A8C5-ECC9F3942E4B}">
                <a14:imgProps xmlns:a14="http://schemas.microsoft.com/office/drawing/2010/main" xmlns="">
                  <a14:imgLayer r:embed="rId3"/>
                </a14:imgProps>
              </a:ext>
            </a:extLst>
          </a:blip>
          <a:srcRect/>
          <a:stretch>
            <a:fillRect/>
          </a:stretch>
        </p:blipFill>
        <p:spPr>
          <a:xfrm>
            <a:off x="3159760" y="1068705"/>
            <a:ext cx="4763135" cy="300482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3082412" y="1887794"/>
            <a:ext cx="5825612" cy="4970206"/>
          </a:xfrm>
          <a:prstGeom prst="triangle">
            <a:avLst/>
          </a:prstGeom>
          <a:solidFill>
            <a:srgbClr val="FFFFFF">
              <a:alpha val="27059"/>
            </a:srgb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等腰三角形 2"/>
          <p:cNvSpPr/>
          <p:nvPr/>
        </p:nvSpPr>
        <p:spPr>
          <a:xfrm>
            <a:off x="2890684" y="0"/>
            <a:ext cx="6120580" cy="4807974"/>
          </a:xfrm>
          <a:prstGeom prst="triangle">
            <a:avLst>
              <a:gd name="adj" fmla="val 51538"/>
            </a:avLst>
          </a:prstGeom>
          <a:solidFill>
            <a:schemeClr val="bg1">
              <a:alpha val="25882"/>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600" b="1" dirty="0" smtClean="0">
                <a:solidFill>
                  <a:schemeClr val="bg1"/>
                </a:solidFill>
                <a:ea typeface="微软雅黑" pitchFamily="34" charset="-122"/>
              </a:rPr>
              <a:t>第二阶段</a:t>
            </a:r>
            <a:endParaRPr lang="en-US" altLang="zh-CN" sz="3600" b="1" dirty="0" smtClean="0">
              <a:solidFill>
                <a:schemeClr val="bg1"/>
              </a:solidFill>
              <a:ea typeface="微软雅黑" pitchFamily="34" charset="-122"/>
            </a:endParaRPr>
          </a:p>
          <a:p>
            <a:pPr algn="ctr"/>
            <a:r>
              <a:rPr lang="zh-CN" altLang="en-US" sz="3600" b="1" dirty="0" smtClean="0">
                <a:solidFill>
                  <a:schemeClr val="bg1"/>
                </a:solidFill>
                <a:ea typeface="微软雅黑" pitchFamily="34" charset="-122"/>
              </a:rPr>
              <a:t>感知智能阶段</a:t>
            </a:r>
            <a:endParaRPr lang="en-US" altLang="zh-CN" sz="3600" b="1" dirty="0" smtClean="0">
              <a:solidFill>
                <a:schemeClr val="bg1"/>
              </a:solidFill>
              <a:ea typeface="微软雅黑" pitchFamily="34" charset="-122"/>
            </a:endParaRPr>
          </a:p>
          <a:p>
            <a:pPr algn="ctr"/>
            <a:endParaRPr lang="zh-CN" altLang="en-US" sz="3600" dirty="0">
              <a:solidFill>
                <a:schemeClr val="bg1"/>
              </a:solidFill>
              <a:ea typeface="微软雅黑"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0942" y="501445"/>
            <a:ext cx="3524864"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什么是感知？</a:t>
            </a:r>
            <a:endParaRPr lang="zh-CN" altLang="en-US" sz="3200" b="1" dirty="0">
              <a:solidFill>
                <a:schemeClr val="bg1"/>
              </a:solidFill>
              <a:latin typeface="微软雅黑" pitchFamily="34" charset="-122"/>
              <a:ea typeface="微软雅黑" pitchFamily="34" charset="-122"/>
            </a:endParaRPr>
          </a:p>
        </p:txBody>
      </p:sp>
      <p:sp>
        <p:nvSpPr>
          <p:cNvPr id="8" name="椭圆 7"/>
          <p:cNvSpPr/>
          <p:nvPr/>
        </p:nvSpPr>
        <p:spPr>
          <a:xfrm>
            <a:off x="2728451" y="1342102"/>
            <a:ext cx="6902246" cy="4513007"/>
          </a:xfrm>
          <a:prstGeom prst="ellipse">
            <a:avLst/>
          </a:prstGeom>
          <a:solidFill>
            <a:srgbClr val="DEEBF7">
              <a:alpha val="54118"/>
            </a:srgb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3200" dirty="0" smtClean="0">
                <a:solidFill>
                  <a:srgbClr val="FFFFFF"/>
                </a:solidFill>
                <a:latin typeface="微软雅黑" pitchFamily="34" charset="-122"/>
                <a:ea typeface="微软雅黑" pitchFamily="34" charset="-122"/>
              </a:rPr>
              <a:t>感知就是具有能够感觉内部、外部的状态和变化，理解这些变化的某种内在含义的能力。</a:t>
            </a:r>
            <a:endParaRPr lang="zh-CN" altLang="en-US" sz="3200" dirty="0">
              <a:solidFill>
                <a:srgbClr val="FFFFFF"/>
              </a:solidFill>
              <a:latin typeface="微软雅黑" pitchFamily="34" charset="-122"/>
              <a:ea typeface="微软雅黑" pitchFamily="34" charset="-122"/>
            </a:endParaRPr>
          </a:p>
        </p:txBody>
      </p:sp>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471" y="221226"/>
            <a:ext cx="3864077"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智能机器人的感知</a:t>
            </a:r>
            <a:endParaRPr lang="zh-CN" altLang="en-US" sz="3200" b="1" dirty="0">
              <a:solidFill>
                <a:schemeClr val="bg1"/>
              </a:solidFill>
              <a:latin typeface="微软雅黑" pitchFamily="34" charset="-122"/>
              <a:ea typeface="微软雅黑" pitchFamily="34" charset="-122"/>
            </a:endParaRPr>
          </a:p>
        </p:txBody>
      </p:sp>
      <p:sp>
        <p:nvSpPr>
          <p:cNvPr id="4" name="圆角矩形 3"/>
          <p:cNvSpPr/>
          <p:nvPr/>
        </p:nvSpPr>
        <p:spPr>
          <a:xfrm>
            <a:off x="707923" y="1533832"/>
            <a:ext cx="10309122" cy="3849329"/>
          </a:xfrm>
          <a:prstGeom prst="roundRect">
            <a:avLst/>
          </a:prstGeom>
          <a:solidFill>
            <a:srgbClr val="FFFFFF">
              <a:alpha val="41176"/>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smtClean="0">
                <a:solidFill>
                  <a:srgbClr val="FFFFFF"/>
                </a:solidFill>
                <a:latin typeface="微软雅黑" pitchFamily="34" charset="-122"/>
                <a:ea typeface="微软雅黑" pitchFamily="34" charset="-122"/>
              </a:rPr>
              <a:t>一个鲜活的生命可以通过</a:t>
            </a:r>
            <a:r>
              <a:rPr lang="en-US" altLang="zh-CN" sz="2800" dirty="0" err="1" smtClean="0">
                <a:solidFill>
                  <a:srgbClr val="FFFFFF"/>
                </a:solidFill>
                <a:latin typeface="微软雅黑" pitchFamily="34" charset="-122"/>
                <a:ea typeface="微软雅黑" pitchFamily="34" charset="-122"/>
              </a:rPr>
              <a:t>ta</a:t>
            </a:r>
            <a:r>
              <a:rPr lang="zh-CN" altLang="en-US" sz="2800" dirty="0" smtClean="0">
                <a:solidFill>
                  <a:srgbClr val="FFFFFF"/>
                </a:solidFill>
                <a:latin typeface="微软雅黑" pitchFamily="34" charset="-122"/>
                <a:ea typeface="微软雅黑" pitchFamily="34" charset="-122"/>
              </a:rPr>
              <a:t>的各种感觉器官和中枢神经系统来感受、理解外部和自己内部的变化。而一个智能机器人要感知这个世界，就必须具有一定的信息获取手段和信息处理方法。对于许多机器人来说，获取信息的手段就是通过多种不同功能的传感器来收集各种不同性质的信息。而对于信息的理解则是通过对传感器信息的处理来获得的。</a:t>
            </a:r>
            <a:endParaRPr lang="zh-CN" altLang="en-US" sz="2800" dirty="0">
              <a:solidFill>
                <a:srgbClr val="FFFFFF"/>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 y="-1"/>
            <a:ext cx="5279924" cy="584775"/>
          </a:xfrm>
          <a:prstGeom prst="rect">
            <a:avLst/>
          </a:prstGeom>
          <a:noFill/>
          <a:ln>
            <a:solidFill>
              <a:schemeClr val="bg1"/>
            </a:solidFill>
          </a:ln>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感知智能阶段智能产品特点</a:t>
            </a:r>
            <a:endParaRPr lang="zh-CN" altLang="en-US" sz="3200" b="1" dirty="0">
              <a:solidFill>
                <a:schemeClr val="bg1"/>
              </a:solidFill>
              <a:latin typeface="微软雅黑" pitchFamily="34" charset="-122"/>
              <a:ea typeface="微软雅黑" pitchFamily="34" charset="-122"/>
            </a:endParaRPr>
          </a:p>
        </p:txBody>
      </p:sp>
      <p:sp>
        <p:nvSpPr>
          <p:cNvPr id="4" name="椭圆 3"/>
          <p:cNvSpPr/>
          <p:nvPr/>
        </p:nvSpPr>
        <p:spPr>
          <a:xfrm>
            <a:off x="3574529" y="4173795"/>
            <a:ext cx="4306528" cy="2403986"/>
          </a:xfrm>
          <a:prstGeom prst="ellipse">
            <a:avLst/>
          </a:prstGeom>
          <a:solidFill>
            <a:srgbClr val="DEEBF7">
              <a:alpha val="50196"/>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smtClean="0">
                <a:latin typeface="微软雅黑" pitchFamily="34" charset="-122"/>
                <a:ea typeface="微软雅黑" pitchFamily="34" charset="-122"/>
              </a:rPr>
              <a:t>“能听会说，能看会写”</a:t>
            </a:r>
            <a:r>
              <a:rPr lang="en-US" altLang="zh-CN" sz="2800" dirty="0" smtClean="0">
                <a:latin typeface="微软雅黑" pitchFamily="34" charset="-122"/>
                <a:ea typeface="微软雅黑" pitchFamily="34" charset="-122"/>
              </a:rPr>
              <a:t>--------------</a:t>
            </a:r>
            <a:r>
              <a:rPr lang="zh-CN" altLang="en-US" sz="2800" dirty="0" smtClean="0">
                <a:latin typeface="微软雅黑" pitchFamily="34" charset="-122"/>
                <a:ea typeface="微软雅黑" pitchFamily="34" charset="-122"/>
              </a:rPr>
              <a:t>语音识别、手写识别、图像识别</a:t>
            </a:r>
            <a:endParaRPr lang="zh-CN" altLang="en-US" sz="2800" dirty="0">
              <a:latin typeface="微软雅黑" pitchFamily="34" charset="-122"/>
              <a:ea typeface="微软雅黑" pitchFamily="34" charset="-122"/>
            </a:endParaRPr>
          </a:p>
        </p:txBody>
      </p:sp>
      <p:pic>
        <p:nvPicPr>
          <p:cNvPr id="5" name="图片 4" descr="1_20090913120937_vmwaq.jpg"/>
          <p:cNvPicPr>
            <a:picLocks noChangeAspect="1"/>
          </p:cNvPicPr>
          <p:nvPr/>
        </p:nvPicPr>
        <p:blipFill>
          <a:blip r:embed="rId2" cstate="print"/>
          <a:stretch>
            <a:fillRect/>
          </a:stretch>
        </p:blipFill>
        <p:spPr>
          <a:xfrm>
            <a:off x="2905432" y="1065264"/>
            <a:ext cx="5914104" cy="2946298"/>
          </a:xfrm>
          <a:prstGeom prst="hexagon">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3082412" y="1887794"/>
            <a:ext cx="5825612" cy="4970206"/>
          </a:xfrm>
          <a:prstGeom prst="triangle">
            <a:avLst/>
          </a:prstGeom>
          <a:solidFill>
            <a:srgbClr val="FFFFFF">
              <a:alpha val="27059"/>
            </a:srgb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等腰三角形 2"/>
          <p:cNvSpPr/>
          <p:nvPr/>
        </p:nvSpPr>
        <p:spPr>
          <a:xfrm>
            <a:off x="2890684" y="0"/>
            <a:ext cx="6120580" cy="4807974"/>
          </a:xfrm>
          <a:prstGeom prst="triangle">
            <a:avLst>
              <a:gd name="adj" fmla="val 51538"/>
            </a:avLst>
          </a:prstGeom>
          <a:solidFill>
            <a:schemeClr val="bg1">
              <a:alpha val="25882"/>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600" b="1" dirty="0" smtClean="0">
                <a:solidFill>
                  <a:schemeClr val="bg1"/>
                </a:solidFill>
                <a:ea typeface="微软雅黑" pitchFamily="34" charset="-122"/>
              </a:rPr>
              <a:t>第三阶段</a:t>
            </a:r>
            <a:endParaRPr lang="en-US" altLang="zh-CN" sz="3600" b="1" dirty="0" smtClean="0">
              <a:solidFill>
                <a:schemeClr val="bg1"/>
              </a:solidFill>
              <a:ea typeface="微软雅黑" pitchFamily="34" charset="-122"/>
            </a:endParaRPr>
          </a:p>
          <a:p>
            <a:pPr algn="ctr"/>
            <a:r>
              <a:rPr lang="zh-CN" altLang="en-US" sz="3600" b="1" dirty="0" smtClean="0">
                <a:solidFill>
                  <a:schemeClr val="bg1"/>
                </a:solidFill>
                <a:ea typeface="微软雅黑" pitchFamily="34" charset="-122"/>
              </a:rPr>
              <a:t>认知阶段</a:t>
            </a:r>
            <a:endParaRPr lang="en-US" altLang="zh-CN" sz="3600" b="1" dirty="0" smtClean="0">
              <a:solidFill>
                <a:schemeClr val="bg1"/>
              </a:solidFill>
              <a:ea typeface="微软雅黑" pitchFamily="34" charset="-122"/>
            </a:endParaRPr>
          </a:p>
          <a:p>
            <a:pPr algn="ctr"/>
            <a:endParaRPr lang="zh-CN" altLang="en-US" sz="3600" dirty="0">
              <a:solidFill>
                <a:schemeClr val="bg1"/>
              </a:solidFill>
              <a:ea typeface="微软雅黑"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0942" y="501445"/>
            <a:ext cx="3524864" cy="613410"/>
          </a:xfrm>
          <a:prstGeom prst="rect">
            <a:avLst/>
          </a:prstGeom>
          <a:noFill/>
        </p:spPr>
        <p:txBody>
          <a:bodyPr wrap="square" rtlCol="0">
            <a:spAutoFit/>
          </a:bodyPr>
          <a:lstStyle/>
          <a:p>
            <a:r>
              <a:rPr lang="zh-CN" altLang="en-US" sz="3200" b="1" dirty="0" smtClean="0">
                <a:solidFill>
                  <a:schemeClr val="bg1"/>
                </a:solidFill>
                <a:latin typeface="微软雅黑" charset="0"/>
                <a:ea typeface="微软雅黑" charset="0"/>
              </a:rPr>
              <a:t>什么是认知？</a:t>
            </a:r>
            <a:endParaRPr lang="zh-CN" altLang="en-US" sz="3200" b="1" dirty="0">
              <a:solidFill>
                <a:schemeClr val="bg1"/>
              </a:solidFill>
              <a:latin typeface="微软雅黑" charset="0"/>
              <a:ea typeface="微软雅黑" charset="0"/>
            </a:endParaRPr>
          </a:p>
        </p:txBody>
      </p:sp>
      <p:sp>
        <p:nvSpPr>
          <p:cNvPr id="8" name="椭圆 7"/>
          <p:cNvSpPr/>
          <p:nvPr/>
        </p:nvSpPr>
        <p:spPr>
          <a:xfrm>
            <a:off x="2715751" y="1342102"/>
            <a:ext cx="6902246" cy="4513007"/>
          </a:xfrm>
          <a:prstGeom prst="ellipse">
            <a:avLst/>
          </a:prstGeom>
          <a:solidFill>
            <a:srgbClr val="000000">
              <a:alpha val="27059"/>
            </a:srgbClr>
          </a:solidFill>
        </p:spPr>
        <p:style>
          <a:lnRef idx="2">
            <a:schemeClr val="dk1"/>
          </a:lnRef>
          <a:fillRef idx="1">
            <a:schemeClr val="lt1"/>
          </a:fillRef>
          <a:effectRef idx="0">
            <a:schemeClr val="dk1"/>
          </a:effectRef>
          <a:fontRef idx="minor">
            <a:schemeClr val="dk1"/>
          </a:fontRef>
        </p:style>
        <p:txBody>
          <a:bodyPr rtlCol="0" anchor="ctr"/>
          <a:lstStyle/>
          <a:p>
            <a:pPr algn="l"/>
            <a:r>
              <a:rPr lang="zh-CN" altLang="en-US" sz="3200" dirty="0">
                <a:solidFill>
                  <a:schemeClr val="bg1"/>
                </a:solidFill>
                <a:latin typeface="微软雅黑" charset="0"/>
                <a:ea typeface="微软雅黑" charset="0"/>
              </a:rPr>
              <a:t>认知是指对客观事物的特征及事物间联系的反映,其对象是有关问题、资料等具体的信息,其过程是对这些信息进行的编码、储存、提取、应用等具体操作</a:t>
            </a:r>
          </a:p>
        </p:txBody>
      </p:sp>
    </p:spTree>
  </p:cSld>
  <p:clrMapOvr>
    <a:masterClrMapping/>
  </p:clrMapOvr>
  <p:transition>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471" y="221226"/>
            <a:ext cx="3864077" cy="613410"/>
          </a:xfrm>
          <a:prstGeom prst="rect">
            <a:avLst/>
          </a:prstGeom>
          <a:noFill/>
        </p:spPr>
        <p:txBody>
          <a:bodyPr wrap="square" rtlCol="0">
            <a:spAutoFit/>
          </a:bodyPr>
          <a:lstStyle/>
          <a:p>
            <a:r>
              <a:rPr lang="zh-CN" altLang="en-US" sz="3200" b="1" dirty="0" smtClean="0">
                <a:solidFill>
                  <a:schemeClr val="bg1"/>
                </a:solidFill>
                <a:latin typeface="微软雅黑" charset="0"/>
                <a:ea typeface="微软雅黑" charset="0"/>
              </a:rPr>
              <a:t>智能机器人的认知</a:t>
            </a:r>
          </a:p>
        </p:txBody>
      </p:sp>
      <p:sp>
        <p:nvSpPr>
          <p:cNvPr id="4" name="圆角矩形 3"/>
          <p:cNvSpPr/>
          <p:nvPr/>
        </p:nvSpPr>
        <p:spPr>
          <a:xfrm>
            <a:off x="2726690" y="1771015"/>
            <a:ext cx="6866890" cy="3348355"/>
          </a:xfrm>
          <a:prstGeom prst="roundRect">
            <a:avLst/>
          </a:prstGeom>
          <a:solidFill>
            <a:srgbClr val="FFFFFF">
              <a:alpha val="30196"/>
            </a:srgbClr>
          </a:solidFill>
        </p:spPr>
        <p:style>
          <a:lnRef idx="2">
            <a:schemeClr val="dk1"/>
          </a:lnRef>
          <a:fillRef idx="1">
            <a:schemeClr val="lt1"/>
          </a:fillRef>
          <a:effectRef idx="0">
            <a:schemeClr val="dk1"/>
          </a:effectRef>
          <a:fontRef idx="minor">
            <a:schemeClr val="dk1"/>
          </a:fontRef>
        </p:style>
        <p:txBody>
          <a:bodyPr rtlCol="0" anchor="ctr"/>
          <a:lstStyle/>
          <a:p>
            <a:pPr algn="l"/>
            <a:r>
              <a:rPr lang="zh-CN" altLang="en-US" sz="2800" dirty="0" smtClean="0">
                <a:solidFill>
                  <a:schemeClr val="bg1"/>
                </a:solidFill>
                <a:latin typeface="微软雅黑" charset="0"/>
                <a:ea typeface="微软雅黑" charset="0"/>
              </a:rPr>
              <a:t>机器人的认知分为三个步骤：</a:t>
            </a:r>
          </a:p>
          <a:p>
            <a:pPr algn="l"/>
            <a:r>
              <a:rPr lang="en-US" altLang="zh-CN" sz="2800" dirty="0" smtClean="0">
                <a:solidFill>
                  <a:schemeClr val="bg1"/>
                </a:solidFill>
                <a:latin typeface="微软雅黑" charset="0"/>
                <a:ea typeface="微软雅黑" charset="0"/>
              </a:rPr>
              <a:t>1.</a:t>
            </a:r>
            <a:r>
              <a:rPr lang="zh-CN" altLang="en-US" sz="2800" dirty="0" smtClean="0">
                <a:solidFill>
                  <a:schemeClr val="bg1"/>
                </a:solidFill>
                <a:latin typeface="微软雅黑" charset="0"/>
                <a:ea typeface="微软雅黑" charset="0"/>
              </a:rPr>
              <a:t>获得数据</a:t>
            </a:r>
          </a:p>
          <a:p>
            <a:pPr algn="l"/>
            <a:r>
              <a:rPr lang="en-US" altLang="zh-CN" sz="2800" dirty="0" smtClean="0">
                <a:solidFill>
                  <a:schemeClr val="bg1"/>
                </a:solidFill>
                <a:latin typeface="微软雅黑" charset="0"/>
                <a:ea typeface="微软雅黑" charset="0"/>
              </a:rPr>
              <a:t>2.</a:t>
            </a:r>
            <a:r>
              <a:rPr lang="zh-CN" altLang="en-US" sz="2800" dirty="0" smtClean="0">
                <a:solidFill>
                  <a:schemeClr val="bg1"/>
                </a:solidFill>
                <a:latin typeface="微软雅黑" charset="0"/>
                <a:ea typeface="微软雅黑" charset="0"/>
              </a:rPr>
              <a:t>对数据进行加工整合得出结果</a:t>
            </a:r>
          </a:p>
          <a:p>
            <a:pPr algn="l"/>
            <a:r>
              <a:rPr lang="en-US" altLang="zh-CN" sz="2800" dirty="0" smtClean="0">
                <a:solidFill>
                  <a:schemeClr val="bg1"/>
                </a:solidFill>
                <a:latin typeface="微软雅黑" charset="0"/>
                <a:ea typeface="微软雅黑" charset="0"/>
              </a:rPr>
              <a:t>3.</a:t>
            </a:r>
            <a:r>
              <a:rPr lang="zh-CN" altLang="en-US" sz="2800" dirty="0" smtClean="0">
                <a:solidFill>
                  <a:schemeClr val="bg1"/>
                </a:solidFill>
                <a:latin typeface="微软雅黑" charset="0"/>
                <a:ea typeface="微软雅黑" charset="0"/>
              </a:rPr>
              <a:t>自我学习，自我完善</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931930" y="2094089"/>
            <a:ext cx="2698162" cy="2698160"/>
          </a:xfrm>
          <a:prstGeom prst="ellipse">
            <a:avLst/>
          </a:prstGeom>
          <a:noFill/>
          <a:ln>
            <a:solidFill>
              <a:schemeClr val="bg1"/>
            </a:solid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3" name="椭圆 2"/>
          <p:cNvSpPr/>
          <p:nvPr/>
        </p:nvSpPr>
        <p:spPr>
          <a:xfrm>
            <a:off x="1076439" y="2238602"/>
            <a:ext cx="2409142" cy="2409140"/>
          </a:xfrm>
          <a:prstGeom prst="ellipse">
            <a:avLst/>
          </a:prstGeom>
          <a:solidFill>
            <a:schemeClr val="bg1">
              <a:alpha val="60000"/>
            </a:schemeClr>
          </a:solidFill>
          <a:ln>
            <a:noFill/>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4" name="矩形 3"/>
          <p:cNvSpPr/>
          <p:nvPr/>
        </p:nvSpPr>
        <p:spPr>
          <a:xfrm>
            <a:off x="1112999" y="2711276"/>
            <a:ext cx="2336022" cy="1446546"/>
          </a:xfrm>
          <a:prstGeom prst="rect">
            <a:avLst/>
          </a:prstGeom>
        </p:spPr>
        <p:txBody>
          <a:bodyPr wrap="square" lIns="91436" tIns="45718" rIns="91436" bIns="45718">
            <a:spAutoFit/>
          </a:bodyPr>
          <a:lstStyle/>
          <a:p>
            <a:pPr algn="ctr"/>
            <a:r>
              <a:rPr kumimoji="1" lang="zh-CN" altLang="en-US" sz="4400" b="1" dirty="0" smtClean="0">
                <a:solidFill>
                  <a:schemeClr val="tx1">
                    <a:lumMod val="85000"/>
                    <a:lumOff val="15000"/>
                  </a:schemeClr>
                </a:solidFill>
              </a:rPr>
              <a:t>主要</a:t>
            </a:r>
            <a:endParaRPr kumimoji="1" lang="en-US" altLang="zh-CN" sz="4400" b="1" dirty="0" smtClean="0">
              <a:solidFill>
                <a:schemeClr val="tx1">
                  <a:lumMod val="85000"/>
                  <a:lumOff val="15000"/>
                </a:schemeClr>
              </a:solidFill>
            </a:endParaRPr>
          </a:p>
          <a:p>
            <a:pPr algn="ctr"/>
            <a:r>
              <a:rPr kumimoji="1" lang="zh-CN" altLang="en-US" sz="4400" b="1" dirty="0" smtClean="0">
                <a:solidFill>
                  <a:schemeClr val="tx1">
                    <a:lumMod val="85000"/>
                    <a:lumOff val="15000"/>
                  </a:schemeClr>
                </a:solidFill>
              </a:rPr>
              <a:t>内容</a:t>
            </a:r>
            <a:endParaRPr kumimoji="1" lang="en-US" altLang="zh-CN" sz="4400" b="1" dirty="0">
              <a:solidFill>
                <a:schemeClr val="tx1">
                  <a:lumMod val="85000"/>
                  <a:lumOff val="15000"/>
                </a:schemeClr>
              </a:solidFill>
            </a:endParaRPr>
          </a:p>
        </p:txBody>
      </p:sp>
      <p:sp>
        <p:nvSpPr>
          <p:cNvPr id="6" name="椭圆 5"/>
          <p:cNvSpPr/>
          <p:nvPr/>
        </p:nvSpPr>
        <p:spPr>
          <a:xfrm>
            <a:off x="-2718703" y="-471210"/>
            <a:ext cx="7828758" cy="7828758"/>
          </a:xfrm>
          <a:prstGeom prst="ellipse">
            <a:avLst/>
          </a:prstGeom>
          <a:noFill/>
          <a:ln w="38100">
            <a:solidFill>
              <a:schemeClr val="bg1">
                <a:alpha val="72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sz="1350"/>
          </a:p>
        </p:txBody>
      </p:sp>
      <p:grpSp>
        <p:nvGrpSpPr>
          <p:cNvPr id="28" name="组合 27"/>
          <p:cNvGrpSpPr/>
          <p:nvPr/>
        </p:nvGrpSpPr>
        <p:grpSpPr>
          <a:xfrm>
            <a:off x="4004671" y="784996"/>
            <a:ext cx="778370" cy="737624"/>
            <a:chOff x="4004671" y="784996"/>
            <a:chExt cx="778370" cy="737624"/>
          </a:xfrm>
        </p:grpSpPr>
        <p:sp>
          <p:nvSpPr>
            <p:cNvPr id="11" name="椭圆 10"/>
            <p:cNvSpPr/>
            <p:nvPr/>
          </p:nvSpPr>
          <p:spPr>
            <a:xfrm>
              <a:off x="4004671" y="784996"/>
              <a:ext cx="778370" cy="737624"/>
            </a:xfrm>
            <a:prstGeom prst="ellipse">
              <a:avLst/>
            </a:prstGeom>
            <a:solidFill>
              <a:srgbClr val="37C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rgbClr val="E73A1C"/>
                </a:solidFill>
                <a:latin typeface="微软雅黑" panose="020B0503020204020204" pitchFamily="34" charset="-122"/>
                <a:ea typeface="微软雅黑" panose="020B0503020204020204" pitchFamily="34" charset="-122"/>
              </a:endParaRPr>
            </a:p>
          </p:txBody>
        </p:sp>
        <p:sp>
          <p:nvSpPr>
            <p:cNvPr id="7" name="TextBox 2"/>
            <p:cNvSpPr txBox="1"/>
            <p:nvPr/>
          </p:nvSpPr>
          <p:spPr>
            <a:xfrm>
              <a:off x="4060955" y="851255"/>
              <a:ext cx="685053" cy="584775"/>
            </a:xfrm>
            <a:prstGeom prst="rect">
              <a:avLst/>
            </a:prstGeom>
            <a:noFill/>
          </p:spPr>
          <p:txBody>
            <a:bodyPr wrap="square" rtlCol="0">
              <a:spAutoFit/>
            </a:bodyPr>
            <a:lstStyle/>
            <a:p>
              <a:pPr algn="ctr"/>
              <a:r>
                <a:rPr lang="en-US" altLang="zh-CN" sz="3200" b="1" dirty="0" smtClean="0">
                  <a:solidFill>
                    <a:schemeClr val="bg1"/>
                  </a:solidFill>
                  <a:latin typeface="微软雅黑" pitchFamily="34" charset="-122"/>
                  <a:ea typeface="微软雅黑" pitchFamily="34" charset="-122"/>
                </a:rPr>
                <a:t>1</a:t>
              </a:r>
              <a:endParaRPr lang="zh-CN" altLang="en-US" sz="3200" b="1" dirty="0">
                <a:solidFill>
                  <a:schemeClr val="bg1"/>
                </a:solidFill>
                <a:latin typeface="微软雅黑" pitchFamily="34" charset="-122"/>
                <a:ea typeface="微软雅黑" pitchFamily="34" charset="-122"/>
              </a:endParaRPr>
            </a:p>
          </p:txBody>
        </p:sp>
      </p:grpSp>
      <p:sp>
        <p:nvSpPr>
          <p:cNvPr id="15" name="椭圆 14"/>
          <p:cNvSpPr/>
          <p:nvPr/>
        </p:nvSpPr>
        <p:spPr>
          <a:xfrm>
            <a:off x="4530334" y="1884669"/>
            <a:ext cx="778370" cy="737624"/>
          </a:xfrm>
          <a:prstGeom prst="ellipse">
            <a:avLst/>
          </a:prstGeom>
          <a:solidFill>
            <a:srgbClr val="37C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rgbClr val="E73A1C"/>
              </a:solidFill>
              <a:latin typeface="微软雅黑" panose="020B0503020204020204" pitchFamily="34" charset="-122"/>
              <a:ea typeface="微软雅黑" panose="020B0503020204020204" pitchFamily="34" charset="-122"/>
            </a:endParaRPr>
          </a:p>
        </p:txBody>
      </p:sp>
      <p:sp>
        <p:nvSpPr>
          <p:cNvPr id="19" name="TextBox 2"/>
          <p:cNvSpPr txBox="1"/>
          <p:nvPr/>
        </p:nvSpPr>
        <p:spPr>
          <a:xfrm>
            <a:off x="4569511" y="1961093"/>
            <a:ext cx="685053" cy="584775"/>
          </a:xfrm>
          <a:prstGeom prst="rect">
            <a:avLst/>
          </a:prstGeom>
          <a:noFill/>
        </p:spPr>
        <p:txBody>
          <a:bodyPr wrap="square" rtlCol="0">
            <a:spAutoFit/>
          </a:bodyPr>
          <a:lstStyle/>
          <a:p>
            <a:pPr algn="ctr"/>
            <a:r>
              <a:rPr lang="en-US" altLang="zh-CN" sz="3200" b="1" dirty="0">
                <a:solidFill>
                  <a:schemeClr val="bg1"/>
                </a:solidFill>
                <a:latin typeface="微软雅黑" pitchFamily="34" charset="-122"/>
                <a:ea typeface="微软雅黑" pitchFamily="34" charset="-122"/>
              </a:rPr>
              <a:t>2</a:t>
            </a:r>
            <a:endParaRPr lang="zh-CN" altLang="en-US" sz="3200" b="1" dirty="0">
              <a:solidFill>
                <a:schemeClr val="bg1"/>
              </a:solidFill>
              <a:latin typeface="微软雅黑" pitchFamily="34" charset="-122"/>
              <a:ea typeface="微软雅黑" pitchFamily="34" charset="-122"/>
            </a:endParaRPr>
          </a:p>
        </p:txBody>
      </p:sp>
      <p:sp>
        <p:nvSpPr>
          <p:cNvPr id="16" name="椭圆 15"/>
          <p:cNvSpPr/>
          <p:nvPr/>
        </p:nvSpPr>
        <p:spPr>
          <a:xfrm>
            <a:off x="4774250" y="3089228"/>
            <a:ext cx="778370" cy="737624"/>
          </a:xfrm>
          <a:prstGeom prst="ellipse">
            <a:avLst/>
          </a:prstGeom>
          <a:solidFill>
            <a:srgbClr val="37C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rgbClr val="E73A1C"/>
              </a:solidFill>
              <a:latin typeface="微软雅黑" panose="020B0503020204020204" pitchFamily="34" charset="-122"/>
              <a:ea typeface="微软雅黑" panose="020B0503020204020204" pitchFamily="34" charset="-122"/>
            </a:endParaRPr>
          </a:p>
        </p:txBody>
      </p:sp>
      <p:sp>
        <p:nvSpPr>
          <p:cNvPr id="20" name="TextBox 2"/>
          <p:cNvSpPr txBox="1"/>
          <p:nvPr/>
        </p:nvSpPr>
        <p:spPr>
          <a:xfrm>
            <a:off x="4811430" y="3163035"/>
            <a:ext cx="685053" cy="584775"/>
          </a:xfrm>
          <a:prstGeom prst="rect">
            <a:avLst/>
          </a:prstGeom>
          <a:noFill/>
        </p:spPr>
        <p:txBody>
          <a:bodyPr wrap="square" rtlCol="0">
            <a:spAutoFit/>
          </a:bodyPr>
          <a:lstStyle/>
          <a:p>
            <a:pPr algn="ctr"/>
            <a:r>
              <a:rPr lang="en-US" altLang="zh-CN" sz="3200" b="1" dirty="0">
                <a:solidFill>
                  <a:schemeClr val="bg1"/>
                </a:solidFill>
                <a:latin typeface="微软雅黑" pitchFamily="34" charset="-122"/>
                <a:ea typeface="微软雅黑" pitchFamily="34" charset="-122"/>
              </a:rPr>
              <a:t>3</a:t>
            </a:r>
            <a:endParaRPr lang="zh-CN" altLang="en-US" sz="3200" b="1" dirty="0">
              <a:solidFill>
                <a:schemeClr val="bg1"/>
              </a:solidFill>
              <a:latin typeface="微软雅黑" pitchFamily="34" charset="-122"/>
              <a:ea typeface="微软雅黑" pitchFamily="34" charset="-122"/>
            </a:endParaRPr>
          </a:p>
        </p:txBody>
      </p:sp>
      <p:sp>
        <p:nvSpPr>
          <p:cNvPr id="17" name="椭圆 16"/>
          <p:cNvSpPr/>
          <p:nvPr/>
        </p:nvSpPr>
        <p:spPr>
          <a:xfrm>
            <a:off x="4511293" y="4299284"/>
            <a:ext cx="778370" cy="737624"/>
          </a:xfrm>
          <a:prstGeom prst="ellipse">
            <a:avLst/>
          </a:prstGeom>
          <a:solidFill>
            <a:srgbClr val="37C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rgbClr val="E73A1C"/>
              </a:solidFill>
              <a:latin typeface="微软雅黑" panose="020B0503020204020204" pitchFamily="34" charset="-122"/>
              <a:ea typeface="微软雅黑" panose="020B0503020204020204" pitchFamily="34" charset="-122"/>
            </a:endParaRPr>
          </a:p>
        </p:txBody>
      </p:sp>
      <p:sp>
        <p:nvSpPr>
          <p:cNvPr id="21" name="TextBox 2"/>
          <p:cNvSpPr txBox="1"/>
          <p:nvPr/>
        </p:nvSpPr>
        <p:spPr>
          <a:xfrm>
            <a:off x="4569511" y="4355354"/>
            <a:ext cx="685053" cy="584775"/>
          </a:xfrm>
          <a:prstGeom prst="rect">
            <a:avLst/>
          </a:prstGeom>
          <a:noFill/>
        </p:spPr>
        <p:txBody>
          <a:bodyPr wrap="square" rtlCol="0">
            <a:spAutoFit/>
          </a:bodyPr>
          <a:lstStyle/>
          <a:p>
            <a:pPr algn="ctr"/>
            <a:r>
              <a:rPr lang="en-US" altLang="zh-CN" sz="3200" b="1" dirty="0">
                <a:solidFill>
                  <a:schemeClr val="bg1"/>
                </a:solidFill>
                <a:latin typeface="微软雅黑" pitchFamily="34" charset="-122"/>
                <a:ea typeface="微软雅黑" pitchFamily="34" charset="-122"/>
              </a:rPr>
              <a:t>4</a:t>
            </a:r>
            <a:endParaRPr lang="zh-CN" altLang="en-US" sz="3200" b="1" dirty="0">
              <a:solidFill>
                <a:schemeClr val="bg1"/>
              </a:solidFill>
              <a:latin typeface="微软雅黑" pitchFamily="34" charset="-122"/>
              <a:ea typeface="微软雅黑" pitchFamily="34" charset="-122"/>
            </a:endParaRPr>
          </a:p>
        </p:txBody>
      </p:sp>
      <p:sp>
        <p:nvSpPr>
          <p:cNvPr id="23" name="文本框 22"/>
          <p:cNvSpPr txBox="1"/>
          <p:nvPr/>
        </p:nvSpPr>
        <p:spPr>
          <a:xfrm>
            <a:off x="4783041" y="847715"/>
            <a:ext cx="4480880" cy="584775"/>
          </a:xfrm>
          <a:prstGeom prst="rect">
            <a:avLst/>
          </a:prstGeom>
          <a:noFill/>
        </p:spPr>
        <p:txBody>
          <a:bodyPr wrap="square" rtlCol="0">
            <a:spAutoFit/>
          </a:bodyPr>
          <a:lstStyle/>
          <a:p>
            <a:pPr algn="ctr"/>
            <a:r>
              <a:rPr lang="zh-CN" altLang="en-US" sz="3200" b="1" spc="300" dirty="0">
                <a:solidFill>
                  <a:schemeClr val="bg1"/>
                </a:solidFill>
                <a:latin typeface="微软雅黑" panose="020B0503020204020204" pitchFamily="34" charset="-122"/>
                <a:ea typeface="微软雅黑" panose="020B0503020204020204" pitchFamily="34" charset="-122"/>
              </a:rPr>
              <a:t>第</a:t>
            </a:r>
            <a:r>
              <a:rPr lang="zh-CN" altLang="en-US" sz="3200" b="1" spc="300" dirty="0" smtClean="0">
                <a:solidFill>
                  <a:schemeClr val="bg1"/>
                </a:solidFill>
                <a:latin typeface="微软雅黑" panose="020B0503020204020204" pitchFamily="34" charset="-122"/>
                <a:ea typeface="微软雅黑" panose="020B0503020204020204" pitchFamily="34" charset="-122"/>
              </a:rPr>
              <a:t>一部分   总论</a:t>
            </a:r>
            <a:endParaRPr lang="zh-CN" altLang="en-US" sz="3200" b="1" spc="3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361573" y="1957909"/>
            <a:ext cx="4480880" cy="584775"/>
          </a:xfrm>
          <a:prstGeom prst="rect">
            <a:avLst/>
          </a:prstGeom>
          <a:noFill/>
        </p:spPr>
        <p:txBody>
          <a:bodyPr wrap="square" rtlCol="0">
            <a:spAutoFit/>
          </a:bodyPr>
          <a:lstStyle/>
          <a:p>
            <a:pPr algn="ctr"/>
            <a:r>
              <a:rPr lang="zh-CN" altLang="en-US" sz="3200" b="1" spc="300" dirty="0">
                <a:solidFill>
                  <a:schemeClr val="bg1"/>
                </a:solidFill>
                <a:latin typeface="微软雅黑" panose="020B0503020204020204" pitchFamily="34" charset="-122"/>
                <a:ea typeface="微软雅黑" panose="020B0503020204020204" pitchFamily="34" charset="-122"/>
              </a:rPr>
              <a:t>第二部分</a:t>
            </a:r>
            <a:r>
              <a:rPr lang="zh-CN" altLang="en-US" sz="3200" b="1" spc="300" dirty="0" smtClean="0">
                <a:solidFill>
                  <a:schemeClr val="bg1"/>
                </a:solidFill>
                <a:latin typeface="微软雅黑" panose="020B0503020204020204" pitchFamily="34" charset="-122"/>
                <a:ea typeface="微软雅黑" panose="020B0503020204020204" pitchFamily="34" charset="-122"/>
              </a:rPr>
              <a:t>  发展阶段</a:t>
            </a:r>
            <a:endParaRPr lang="zh-CN" altLang="en-US" sz="3200" b="1" spc="3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289663" y="4382708"/>
            <a:ext cx="4480880" cy="584775"/>
          </a:xfrm>
          <a:prstGeom prst="rect">
            <a:avLst/>
          </a:prstGeom>
          <a:noFill/>
        </p:spPr>
        <p:txBody>
          <a:bodyPr wrap="square" rtlCol="0">
            <a:spAutoFit/>
          </a:bodyPr>
          <a:lstStyle/>
          <a:p>
            <a:pPr algn="ctr"/>
            <a:r>
              <a:rPr lang="zh-CN" altLang="en-US" sz="3200" b="1" spc="300" dirty="0">
                <a:solidFill>
                  <a:schemeClr val="bg1"/>
                </a:solidFill>
                <a:latin typeface="微软雅黑" panose="020B0503020204020204" pitchFamily="34" charset="-122"/>
                <a:ea typeface="微软雅黑" panose="020B0503020204020204" pitchFamily="34" charset="-122"/>
              </a:rPr>
              <a:t>第四部分</a:t>
            </a:r>
            <a:r>
              <a:rPr lang="zh-CN" altLang="en-US" sz="3200" b="1" spc="300" dirty="0" smtClean="0">
                <a:solidFill>
                  <a:schemeClr val="bg1"/>
                </a:solidFill>
                <a:latin typeface="微软雅黑" panose="020B0503020204020204" pitchFamily="34" charset="-122"/>
                <a:ea typeface="微软雅黑" panose="020B0503020204020204" pitchFamily="34" charset="-122"/>
              </a:rPr>
              <a:t>   发展争议</a:t>
            </a:r>
            <a:endParaRPr lang="zh-CN" altLang="en-US" sz="3200" b="1" spc="3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5589800" y="3150781"/>
            <a:ext cx="4480880" cy="584775"/>
          </a:xfrm>
          <a:prstGeom prst="rect">
            <a:avLst/>
          </a:prstGeom>
          <a:noFill/>
        </p:spPr>
        <p:txBody>
          <a:bodyPr wrap="square" rtlCol="0">
            <a:spAutoFit/>
          </a:bodyPr>
          <a:lstStyle/>
          <a:p>
            <a:pPr algn="ctr"/>
            <a:r>
              <a:rPr lang="zh-CN" altLang="en-US" sz="3200" b="1" spc="300" dirty="0">
                <a:solidFill>
                  <a:schemeClr val="bg1"/>
                </a:solidFill>
                <a:latin typeface="微软雅黑" panose="020B0503020204020204" pitchFamily="34" charset="-122"/>
                <a:ea typeface="微软雅黑" panose="020B0503020204020204" pitchFamily="34" charset="-122"/>
              </a:rPr>
              <a:t>第三部分</a:t>
            </a:r>
            <a:r>
              <a:rPr lang="zh-CN" altLang="en-US" sz="3200" b="1" spc="300" dirty="0" smtClean="0">
                <a:solidFill>
                  <a:schemeClr val="bg1"/>
                </a:solidFill>
                <a:latin typeface="微软雅黑" panose="020B0503020204020204" pitchFamily="34" charset="-122"/>
                <a:ea typeface="微软雅黑" panose="020B0503020204020204" pitchFamily="34" charset="-122"/>
              </a:rPr>
              <a:t>   发展成果</a:t>
            </a:r>
            <a:endParaRPr lang="zh-CN" altLang="en-US" sz="3200" b="1" spc="3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02366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par>
                          <p:cTn id="11" fill="hold">
                            <p:stCondLst>
                              <p:cond delay="500"/>
                            </p:stCondLst>
                            <p:childTnLst>
                              <p:par>
                                <p:cTn id="12" presetID="37" presetClass="path" presetSubtype="0" accel="50000" decel="50000" fill="hold" nodeType="afterEffect">
                                  <p:stCondLst>
                                    <p:cond delay="0"/>
                                  </p:stCondLst>
                                  <p:childTnLst>
                                    <p:animMotion origin="layout" path="M -0.16888 -0.20811 L -0.11628 -0.1713 C -0.10508 -0.16343 -0.08985 -0.14792 -0.07513 -0.12963 C -0.05834 -0.1088 -0.04545 -0.08982 -0.03802 -0.07408 L 0.00039 0.00185 " pathEditMode="relative" rAng="2100000" ptsTypes="AAAAA">
                                      <p:cBhvr>
                                        <p:cTn id="13" dur="500" fill="hold"/>
                                        <p:tgtEl>
                                          <p:spTgt spid="28"/>
                                        </p:tgtEl>
                                        <p:attrNameLst>
                                          <p:attrName>ppt_x</p:attrName>
                                          <p:attrName>ppt_y</p:attrName>
                                        </p:attrNameLst>
                                      </p:cBhvr>
                                      <p:rCtr x="8958" y="9236"/>
                                    </p:animMotion>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250"/>
                                        <p:tgtEl>
                                          <p:spTgt spid="23"/>
                                        </p:tgtEl>
                                      </p:cBhvr>
                                    </p:animEffect>
                                  </p:childTnLst>
                                </p:cTn>
                              </p:par>
                            </p:childTnLst>
                          </p:cTn>
                        </p:par>
                        <p:par>
                          <p:cTn id="18" fill="hold">
                            <p:stCondLst>
                              <p:cond delay="1250"/>
                            </p:stCondLst>
                            <p:childTnLst>
                              <p:par>
                                <p:cTn id="19" presetID="1" presetClass="entr" presetSubtype="0" fill="hold" grpId="1"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0" presetClass="path" presetSubtype="0" accel="50000" decel="50000" fill="hold" grpId="0" nodeType="withEffect">
                                  <p:stCondLst>
                                    <p:cond delay="0"/>
                                  </p:stCondLst>
                                  <p:childTnLst>
                                    <p:animMotion origin="layout" path="M -0.0427 -0.1588 L -0.03294 -0.13496 L -0.02187 -0.1044 L -0.01198 -0.05834 L -0.00338 -0.02338 L -0.00091 0.00069 " pathEditMode="relative" rAng="0" ptsTypes="AAAAAA">
                                      <p:cBhvr>
                                        <p:cTn id="22" dur="500" fill="hold"/>
                                        <p:tgtEl>
                                          <p:spTgt spid="15"/>
                                        </p:tgtEl>
                                        <p:attrNameLst>
                                          <p:attrName>ppt_x</p:attrName>
                                          <p:attrName>ppt_y</p:attrName>
                                        </p:attrNameLst>
                                      </p:cBhvr>
                                      <p:rCtr x="2083" y="7963"/>
                                    </p:animMotion>
                                  </p:childTnLst>
                                </p:cTn>
                              </p:par>
                            </p:childTnLst>
                          </p:cTn>
                        </p:par>
                        <p:par>
                          <p:cTn id="23" fill="hold">
                            <p:stCondLst>
                              <p:cond delay="1750"/>
                            </p:stCondLst>
                            <p:childTnLst>
                              <p:par>
                                <p:cTn id="24" presetID="1"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250"/>
                                        <p:tgtEl>
                                          <p:spTgt spid="24"/>
                                        </p:tgtEl>
                                      </p:cBhvr>
                                    </p:animEffec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0" presetClass="path" presetSubtype="0" accel="50000" decel="50000" fill="hold" grpId="1" nodeType="withEffect">
                                  <p:stCondLst>
                                    <p:cond delay="0"/>
                                  </p:stCondLst>
                                  <p:childTnLst>
                                    <p:animMotion origin="layout" path="M -0.02084 -0.175 L -0.0099 -0.12037 L -0.00495 -0.06366 L -0.00117 -0.00671 L -0.00117 -0.00648 " pathEditMode="relative" rAng="0" ptsTypes="AAAAA">
                                      <p:cBhvr>
                                        <p:cTn id="34" dur="500" fill="hold"/>
                                        <p:tgtEl>
                                          <p:spTgt spid="16"/>
                                        </p:tgtEl>
                                        <p:attrNameLst>
                                          <p:attrName>ppt_x</p:attrName>
                                          <p:attrName>ppt_y</p:attrName>
                                        </p:attrNameLst>
                                      </p:cBhvr>
                                      <p:rCtr x="977" y="8426"/>
                                    </p:animMotion>
                                  </p:childTnLst>
                                </p:cTn>
                              </p:par>
                            </p:childTnLst>
                          </p:cTn>
                        </p:par>
                        <p:par>
                          <p:cTn id="35" fill="hold">
                            <p:stCondLst>
                              <p:cond delay="2500"/>
                            </p:stCondLst>
                            <p:childTnLst>
                              <p:par>
                                <p:cTn id="36" presetID="1" presetClass="entr" presetSubtype="0"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250"/>
                                        <p:tgtEl>
                                          <p:spTgt spid="26"/>
                                        </p:tgtEl>
                                      </p:cBhvr>
                                    </p:animEffect>
                                  </p:childTnLst>
                                </p:cTn>
                              </p:par>
                            </p:childTnLst>
                          </p:cTn>
                        </p:par>
                        <p:par>
                          <p:cTn id="42" fill="hold">
                            <p:stCondLst>
                              <p:cond delay="2750"/>
                            </p:stCondLst>
                            <p:childTnLst>
                              <p:par>
                                <p:cTn id="43" presetID="1"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0.02032 -0.18287 L 0.01784 -0.14375 L 0.01407 -0.09769 L 0.00925 -0.05625 L 0.00313 -0.00371 " pathEditMode="relative" rAng="0" ptsTypes="AAAAA">
                                      <p:cBhvr>
                                        <p:cTn id="46" dur="500" fill="hold"/>
                                        <p:tgtEl>
                                          <p:spTgt spid="17"/>
                                        </p:tgtEl>
                                        <p:attrNameLst>
                                          <p:attrName>ppt_x</p:attrName>
                                          <p:attrName>ppt_y</p:attrName>
                                        </p:attrNameLst>
                                      </p:cBhvr>
                                      <p:rCtr x="-859" y="8958"/>
                                    </p:animMotion>
                                  </p:childTnLst>
                                </p:cTn>
                              </p:par>
                            </p:childTnLst>
                          </p:cTn>
                        </p:par>
                        <p:par>
                          <p:cTn id="47" fill="hold">
                            <p:stCondLst>
                              <p:cond delay="3250"/>
                            </p:stCondLst>
                            <p:childTnLst>
                              <p:par>
                                <p:cTn id="48" presetID="1"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childTnLst>
                                </p:cTn>
                              </p:par>
                            </p:childTnLst>
                          </p:cTn>
                        </p:par>
                        <p:par>
                          <p:cTn id="50" fill="hold">
                            <p:stCondLst>
                              <p:cond delay="3250"/>
                            </p:stCondLst>
                            <p:childTnLst>
                              <p:par>
                                <p:cTn id="51" presetID="22" presetClass="entr" presetSubtype="8"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5" grpId="1" animBg="1"/>
      <p:bldP spid="19" grpId="0"/>
      <p:bldP spid="16" grpId="0" animBg="1"/>
      <p:bldP spid="16" grpId="1" animBg="1"/>
      <p:bldP spid="20" grpId="0"/>
      <p:bldP spid="17" grpId="0" animBg="1"/>
      <p:bldP spid="17" grpId="1" animBg="1"/>
      <p:bldP spid="21" grpId="0"/>
      <p:bldP spid="23" grpId="0"/>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65" y="0"/>
            <a:ext cx="4630994" cy="523220"/>
          </a:xfrm>
          <a:prstGeom prst="rect">
            <a:avLst/>
          </a:prstGeom>
          <a:noFill/>
          <a:ln>
            <a:solidFill>
              <a:schemeClr val="bg1"/>
            </a:solidFill>
          </a:ln>
        </p:spPr>
        <p:txBody>
          <a:bodyPr wrap="square" rtlCol="0">
            <a:spAutoFit/>
          </a:bodyPr>
          <a:lstStyle/>
          <a:p>
            <a:r>
              <a:rPr lang="zh-CN" altLang="en-US" sz="2800" b="1" dirty="0" smtClean="0">
                <a:solidFill>
                  <a:schemeClr val="bg1"/>
                </a:solidFill>
                <a:latin typeface="微软雅黑" charset="0"/>
                <a:ea typeface="微软雅黑" charset="0"/>
              </a:rPr>
              <a:t>认知智能阶段智能产品特点</a:t>
            </a:r>
            <a:endParaRPr lang="zh-CN" altLang="en-US" sz="2800" b="1" dirty="0">
              <a:solidFill>
                <a:schemeClr val="bg1"/>
              </a:solidFill>
              <a:latin typeface="微软雅黑" charset="0"/>
              <a:ea typeface="微软雅黑" charset="0"/>
            </a:endParaRPr>
          </a:p>
        </p:txBody>
      </p:sp>
      <p:sp>
        <p:nvSpPr>
          <p:cNvPr id="4" name="椭圆 3"/>
          <p:cNvSpPr/>
          <p:nvPr/>
        </p:nvSpPr>
        <p:spPr>
          <a:xfrm>
            <a:off x="2134235" y="3383915"/>
            <a:ext cx="7126605" cy="3431540"/>
          </a:xfrm>
          <a:prstGeom prst="ellipse">
            <a:avLst/>
          </a:prstGeom>
          <a:solidFill>
            <a:srgbClr val="FFFFFF">
              <a:alpha val="32941"/>
            </a:srgbClr>
          </a:solidFill>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dirty="0">
                <a:solidFill>
                  <a:schemeClr val="bg1"/>
                </a:solidFill>
                <a:latin typeface="微软雅黑" charset="0"/>
                <a:ea typeface="微软雅黑" charset="0"/>
              </a:rPr>
              <a:t>具有自主学习的能力,只需要给出基本的反射式行为,所有的高级认知能力都可以通过自主学习得到,不需重新编程。各模块之间互相依赖并且可以同时学习,具有实时的学习能力。</a:t>
            </a:r>
          </a:p>
        </p:txBody>
      </p:sp>
      <p:pic>
        <p:nvPicPr>
          <p:cNvPr id="5" name="图片 4" descr="t01275e7031a48439db"/>
          <p:cNvPicPr>
            <a:picLocks noChangeAspect="1"/>
          </p:cNvPicPr>
          <p:nvPr/>
        </p:nvPicPr>
        <p:blipFill>
          <a:blip r:embed="rId2" cstate="print">
            <a:extLst>
              <a:ext uri="{BEBA8EAE-BF5A-486C-A8C5-ECC9F3942E4B}">
                <a14:imgProps xmlns:a14="http://schemas.microsoft.com/office/drawing/2010/main" xmlns="">
                  <a14:imgLayer r:embed="rId3"/>
                </a14:imgProps>
              </a:ext>
            </a:extLst>
          </a:blip>
          <a:srcRect/>
          <a:stretch>
            <a:fillRect/>
          </a:stretch>
        </p:blipFill>
        <p:spPr>
          <a:xfrm>
            <a:off x="3198495" y="770890"/>
            <a:ext cx="4806315" cy="256794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弧形 2"/>
          <p:cNvSpPr/>
          <p:nvPr/>
        </p:nvSpPr>
        <p:spPr>
          <a:xfrm>
            <a:off x="4196925" y="1568277"/>
            <a:ext cx="3877072" cy="3877072"/>
          </a:xfrm>
          <a:prstGeom prst="arc">
            <a:avLst>
              <a:gd name="adj1" fmla="val 5242537"/>
              <a:gd name="adj2" fmla="val 20088988"/>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弧形 3"/>
          <p:cNvSpPr/>
          <p:nvPr/>
        </p:nvSpPr>
        <p:spPr>
          <a:xfrm>
            <a:off x="4196925" y="1568277"/>
            <a:ext cx="3877072" cy="3877072"/>
          </a:xfrm>
          <a:prstGeom prst="arc">
            <a:avLst>
              <a:gd name="adj1" fmla="val 19846732"/>
              <a:gd name="adj2" fmla="val 5816273"/>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弧形 4"/>
          <p:cNvSpPr/>
          <p:nvPr/>
        </p:nvSpPr>
        <p:spPr>
          <a:xfrm flipH="1">
            <a:off x="3979409" y="1350761"/>
            <a:ext cx="4312104" cy="4312104"/>
          </a:xfrm>
          <a:prstGeom prst="arc">
            <a:avLst>
              <a:gd name="adj1" fmla="val 16200000"/>
              <a:gd name="adj2" fmla="val 32168"/>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p:cNvSpPr>
            <a:spLocks/>
          </p:cNvSpPr>
          <p:nvPr/>
        </p:nvSpPr>
        <p:spPr>
          <a:xfrm>
            <a:off x="3979409" y="1350761"/>
            <a:ext cx="4312104" cy="4312104"/>
          </a:xfrm>
          <a:prstGeom prst="arc">
            <a:avLst>
              <a:gd name="adj1" fmla="val 18475225"/>
              <a:gd name="adj2" fmla="val 7613812"/>
            </a:avLst>
          </a:prstGeom>
          <a:noFill/>
          <a:ln w="3175">
            <a:solidFill>
              <a:schemeClr val="bg1">
                <a:alpha val="36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弧形 6"/>
          <p:cNvSpPr/>
          <p:nvPr/>
        </p:nvSpPr>
        <p:spPr>
          <a:xfrm>
            <a:off x="3979409" y="1350761"/>
            <a:ext cx="4312104" cy="4312104"/>
          </a:xfrm>
          <a:prstGeom prst="arc">
            <a:avLst>
              <a:gd name="adj1" fmla="val 21274537"/>
              <a:gd name="adj2" fmla="val 3359282"/>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连接符 10"/>
          <p:cNvCxnSpPr/>
          <p:nvPr/>
        </p:nvCxnSpPr>
        <p:spPr>
          <a:xfrm>
            <a:off x="4824081" y="5406137"/>
            <a:ext cx="344524" cy="128262"/>
          </a:xfrm>
          <a:prstGeom prst="line">
            <a:avLst/>
          </a:prstGeom>
          <a:ln w="3175">
            <a:gradFill>
              <a:gsLst>
                <a:gs pos="27000">
                  <a:srgbClr val="40E0C5"/>
                </a:gs>
                <a:gs pos="31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08168" y="1720769"/>
            <a:ext cx="238956" cy="88960"/>
          </a:xfrm>
          <a:prstGeom prst="line">
            <a:avLst/>
          </a:prstGeom>
          <a:ln w="3175">
            <a:gradFill>
              <a:gsLst>
                <a:gs pos="84000">
                  <a:srgbClr val="40E0C5"/>
                </a:gs>
                <a:gs pos="78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28558" y="1720769"/>
            <a:ext cx="90097" cy="3354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138943" y="4745294"/>
            <a:ext cx="86830" cy="86830"/>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665566" y="3463398"/>
            <a:ext cx="86830" cy="86830"/>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4599614" y="1618527"/>
            <a:ext cx="2992772" cy="2895647"/>
          </a:xfrm>
          <a:prstGeom prst="triangle">
            <a:avLst>
              <a:gd name="adj" fmla="val 50216"/>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V="1">
            <a:off x="4582070" y="2421247"/>
            <a:ext cx="3027859" cy="2753770"/>
          </a:xfrm>
          <a:prstGeom prst="triangle">
            <a:avLst>
              <a:gd name="adj" fmla="val 5021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691587" y="2504562"/>
            <a:ext cx="2916581" cy="1970932"/>
            <a:chOff x="3714947" y="1924811"/>
            <a:chExt cx="1294185" cy="1475858"/>
          </a:xfrm>
        </p:grpSpPr>
        <p:sp>
          <p:nvSpPr>
            <p:cNvPr id="21" name="文本框 20"/>
            <p:cNvSpPr txBox="1"/>
            <p:nvPr/>
          </p:nvSpPr>
          <p:spPr>
            <a:xfrm>
              <a:off x="4071692" y="2962783"/>
              <a:ext cx="504056" cy="437886"/>
            </a:xfrm>
            <a:prstGeom prst="rect">
              <a:avLst/>
            </a:prstGeom>
            <a:noFill/>
          </p:spPr>
          <p:txBody>
            <a:bodyPr wrap="square" rtlCol="0">
              <a:spAutoFit/>
            </a:bodyPr>
            <a:lstStyle/>
            <a:p>
              <a:pPr algn="ctr"/>
              <a:r>
                <a:rPr lang="en-US" altLang="zh-CN" sz="3200" b="1" dirty="0">
                  <a:solidFill>
                    <a:schemeClr val="bg1"/>
                  </a:solidFill>
                </a:rPr>
                <a:t>3</a:t>
              </a:r>
              <a:endParaRPr lang="zh-CN" altLang="en-US" sz="3200" b="1" dirty="0">
                <a:solidFill>
                  <a:schemeClr val="bg1"/>
                </a:solidFill>
              </a:endParaRPr>
            </a:p>
          </p:txBody>
        </p:sp>
        <p:sp>
          <p:nvSpPr>
            <p:cNvPr id="22" name="文本框 21"/>
            <p:cNvSpPr txBox="1"/>
            <p:nvPr/>
          </p:nvSpPr>
          <p:spPr>
            <a:xfrm>
              <a:off x="3714947" y="1924811"/>
              <a:ext cx="1294185" cy="391794"/>
            </a:xfrm>
            <a:prstGeom prst="rect">
              <a:avLst/>
            </a:prstGeom>
            <a:noFill/>
          </p:spPr>
          <p:txBody>
            <a:bodyPr wrap="square" rtlCol="0">
              <a:spAutoFit/>
            </a:bodyPr>
            <a:lstStyle/>
            <a:p>
              <a:pPr algn="ctr"/>
              <a:r>
                <a:rPr lang="en-US" altLang="zh-CN" sz="2800" b="1" dirty="0" smtClean="0">
                  <a:solidFill>
                    <a:schemeClr val="tx1">
                      <a:lumMod val="85000"/>
                      <a:lumOff val="15000"/>
                    </a:schemeClr>
                  </a:solidFill>
                  <a:latin typeface="Arial" panose="020B0604020202020204" pitchFamily="34" charset="0"/>
                  <a:cs typeface="Arial" panose="020B0604020202020204" pitchFamily="34" charset="0"/>
                </a:rPr>
                <a:t>THREE</a:t>
              </a:r>
              <a:endParaRPr lang="zh-CN" altLang="en-US" sz="28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3" name="矩形 22"/>
            <p:cNvSpPr/>
            <p:nvPr/>
          </p:nvSpPr>
          <p:spPr>
            <a:xfrm>
              <a:off x="3802571" y="2323862"/>
              <a:ext cx="1089011" cy="67039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300" dirty="0">
                  <a:latin typeface="微软雅黑" panose="020B0503020204020204" pitchFamily="34" charset="-122"/>
                  <a:ea typeface="微软雅黑" panose="020B0503020204020204" pitchFamily="34" charset="-122"/>
                </a:rPr>
                <a:t>第三部分</a:t>
              </a:r>
              <a:r>
                <a:rPr lang="zh-CN" altLang="en-US" sz="2800" b="1" spc="300" dirty="0" smtClean="0">
                  <a:latin typeface="微软雅黑" panose="020B0503020204020204" pitchFamily="34" charset="-122"/>
                  <a:ea typeface="微软雅黑" panose="020B0503020204020204" pitchFamily="34" charset="-122"/>
                </a:rPr>
                <a:t>   </a:t>
              </a:r>
              <a:endParaRPr lang="en-US" altLang="zh-CN" sz="2800" b="1" spc="300" dirty="0" smtClean="0">
                <a:latin typeface="微软雅黑" panose="020B0503020204020204" pitchFamily="34" charset="-122"/>
                <a:ea typeface="微软雅黑" panose="020B0503020204020204" pitchFamily="34" charset="-122"/>
              </a:endParaRPr>
            </a:p>
            <a:p>
              <a:pPr algn="ctr"/>
              <a:r>
                <a:rPr lang="zh-CN" altLang="en-US" sz="2800" b="1" spc="300" dirty="0" smtClean="0">
                  <a:latin typeface="微软雅黑" panose="020B0503020204020204" pitchFamily="34" charset="-122"/>
                  <a:ea typeface="微软雅黑" panose="020B0503020204020204" pitchFamily="34" charset="-122"/>
                </a:rPr>
                <a:t>发展成果</a:t>
              </a:r>
              <a:endParaRPr lang="zh-CN" altLang="en-US" sz="2800" b="1" spc="300"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140159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50"/>
                                        <p:tgtEl>
                                          <p:spTgt spid="4"/>
                                        </p:tgtEl>
                                      </p:cBhvr>
                                    </p:animEffect>
                                  </p:childTnLst>
                                </p:cTn>
                              </p:par>
                            </p:childTnLst>
                          </p:cTn>
                        </p:par>
                        <p:par>
                          <p:cTn id="11" fill="hold">
                            <p:stCondLst>
                              <p:cond delay="25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250"/>
                            </p:stCondLst>
                            <p:childTnLst>
                              <p:par>
                                <p:cTn id="15" presetID="21"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250"/>
                                        <p:tgtEl>
                                          <p:spTgt spid="18"/>
                                        </p:tgtEl>
                                      </p:cBhvr>
                                    </p:animEffect>
                                  </p:childTnLst>
                                </p:cTn>
                              </p:par>
                            </p:childTnLst>
                          </p:cTn>
                        </p:par>
                        <p:par>
                          <p:cTn id="18" fill="hold">
                            <p:stCondLst>
                              <p:cond delay="500"/>
                            </p:stCondLst>
                            <p:childTnLst>
                              <p:par>
                                <p:cTn id="19" presetID="8"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amond(in)">
                                      <p:cBhvr>
                                        <p:cTn id="21" dur="250"/>
                                        <p:tgtEl>
                                          <p:spTgt spid="19"/>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250" fill="hold"/>
                                        <p:tgtEl>
                                          <p:spTgt spid="20"/>
                                        </p:tgtEl>
                                        <p:attrNameLst>
                                          <p:attrName>ppt_w</p:attrName>
                                        </p:attrNameLst>
                                      </p:cBhvr>
                                      <p:tavLst>
                                        <p:tav tm="0">
                                          <p:val>
                                            <p:fltVal val="0"/>
                                          </p:val>
                                        </p:tav>
                                        <p:tav tm="100000">
                                          <p:val>
                                            <p:strVal val="#ppt_w"/>
                                          </p:val>
                                        </p:tav>
                                      </p:tavLst>
                                    </p:anim>
                                    <p:anim calcmode="lin" valueType="num">
                                      <p:cBhvr>
                                        <p:cTn id="26" dur="250" fill="hold"/>
                                        <p:tgtEl>
                                          <p:spTgt spid="20"/>
                                        </p:tgtEl>
                                        <p:attrNameLst>
                                          <p:attrName>ppt_h</p:attrName>
                                        </p:attrNameLst>
                                      </p:cBhvr>
                                      <p:tavLst>
                                        <p:tav tm="0">
                                          <p:val>
                                            <p:fltVal val="0"/>
                                          </p:val>
                                        </p:tav>
                                        <p:tav tm="100000">
                                          <p:val>
                                            <p:strVal val="#ppt_h"/>
                                          </p:val>
                                        </p:tav>
                                      </p:tavLst>
                                    </p:anim>
                                    <p:animEffect transition="in" filter="fade">
                                      <p:cBhvr>
                                        <p:cTn id="27" dur="250"/>
                                        <p:tgtEl>
                                          <p:spTgt spid="20"/>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heel(1)">
                                      <p:cBhvr>
                                        <p:cTn id="30" dur="250"/>
                                        <p:tgtEl>
                                          <p:spTgt spid="6"/>
                                        </p:tgtEl>
                                      </p:cBhvr>
                                    </p:animEffect>
                                  </p:childTnLst>
                                </p:cTn>
                              </p:par>
                              <p:par>
                                <p:cTn id="31" presetID="21" presetClass="entr" presetSubtype="1" fill="hold" grpId="0" nodeType="withEffect">
                                  <p:stCondLst>
                                    <p:cond delay="100"/>
                                  </p:stCondLst>
                                  <p:childTnLst>
                                    <p:set>
                                      <p:cBhvr>
                                        <p:cTn id="32" dur="1" fill="hold">
                                          <p:stCondLst>
                                            <p:cond delay="0"/>
                                          </p:stCondLst>
                                        </p:cTn>
                                        <p:tgtEl>
                                          <p:spTgt spid="7"/>
                                        </p:tgtEl>
                                        <p:attrNameLst>
                                          <p:attrName>style.visibility</p:attrName>
                                        </p:attrNameLst>
                                      </p:cBhvr>
                                      <p:to>
                                        <p:strVal val="visible"/>
                                      </p:to>
                                    </p:set>
                                    <p:animEffect transition="in" filter="wheel(1)">
                                      <p:cBhvr>
                                        <p:cTn id="33" dur="250"/>
                                        <p:tgtEl>
                                          <p:spTgt spid="7"/>
                                        </p:tgtEl>
                                      </p:cBhvr>
                                    </p:animEffect>
                                  </p:childTnLst>
                                </p:cTn>
                              </p:par>
                            </p:childTnLst>
                          </p:cTn>
                        </p:par>
                        <p:par>
                          <p:cTn id="34" fill="hold">
                            <p:stCondLst>
                              <p:cond delay="1100"/>
                            </p:stCondLst>
                            <p:childTnLst>
                              <p:par>
                                <p:cTn id="35" presetID="1"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21" presetClass="entr" presetSubtype="8"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8)">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5" grpId="0" animBg="1"/>
      <p:bldP spid="16"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6391222" y="3983055"/>
            <a:ext cx="4608874" cy="2084744"/>
          </a:xfrm>
          <a:prstGeom prst="rect">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1251110" y="1354493"/>
            <a:ext cx="4098812" cy="2084744"/>
          </a:xfrm>
          <a:prstGeom prst="rect">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33450" y="402877"/>
            <a:ext cx="3602924" cy="461665"/>
          </a:xfrm>
          <a:prstGeom prst="rect">
            <a:avLst/>
          </a:prstGeom>
          <a:no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a:t>
            </a:r>
            <a:r>
              <a:rPr lang="zh-CN" altLang="en-US" sz="2400" b="1" dirty="0" smtClean="0">
                <a:solidFill>
                  <a:schemeClr val="bg1"/>
                </a:solidFill>
                <a:latin typeface="微软雅黑" panose="020B0503020204020204" pitchFamily="34" charset="-122"/>
                <a:ea typeface="微软雅黑" panose="020B0503020204020204" pitchFamily="34" charset="-122"/>
              </a:rPr>
              <a:t>   发展成果</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7" name="文本框 185"/>
          <p:cNvSpPr txBox="1"/>
          <p:nvPr/>
        </p:nvSpPr>
        <p:spPr>
          <a:xfrm>
            <a:off x="437723" y="1420208"/>
            <a:ext cx="431219" cy="1569660"/>
          </a:xfrm>
          <a:prstGeom prst="rect">
            <a:avLst/>
          </a:prstGeom>
          <a:noFill/>
        </p:spPr>
        <p:txBody>
          <a:bodyPr wrap="square" rtlCol="0">
            <a:spAutoFit/>
          </a:bodyPr>
          <a:lstStyle/>
          <a:p>
            <a:r>
              <a:rPr lang="zh-CN" altLang="en-US" sz="2400" b="1" spc="300" dirty="0" smtClean="0">
                <a:solidFill>
                  <a:srgbClr val="40E0C5"/>
                </a:solidFill>
                <a:latin typeface="微软雅黑" panose="020B0503020204020204" pitchFamily="34" charset="-122"/>
                <a:ea typeface="微软雅黑" panose="020B0503020204020204" pitchFamily="34" charset="-122"/>
              </a:rPr>
              <a:t>发展成果</a:t>
            </a:r>
            <a:endParaRPr lang="zh-CN" altLang="en-US" sz="2800" b="1" spc="300" dirty="0">
              <a:solidFill>
                <a:srgbClr val="40E0C5"/>
              </a:solidFill>
              <a:latin typeface="微软雅黑" panose="020B0503020204020204" pitchFamily="34" charset="-122"/>
              <a:ea typeface="微软雅黑" panose="020B0503020204020204" pitchFamily="34" charset="-122"/>
            </a:endParaRPr>
          </a:p>
        </p:txBody>
      </p:sp>
      <p:sp>
        <p:nvSpPr>
          <p:cNvPr id="19" name="矩形 18"/>
          <p:cNvSpPr/>
          <p:nvPr/>
        </p:nvSpPr>
        <p:spPr>
          <a:xfrm>
            <a:off x="8207468" y="4246729"/>
            <a:ext cx="2792628" cy="1208023"/>
          </a:xfrm>
          <a:prstGeom prst="rect">
            <a:avLst/>
          </a:prstGeom>
        </p:spPr>
        <p:txBody>
          <a:bodyPr wrap="square">
            <a:spAutoFit/>
          </a:bodyPr>
          <a:lstStyle/>
          <a:p>
            <a:pPr marL="285750" indent="-285750" algn="just">
              <a:lnSpc>
                <a:spcPts val="2880"/>
              </a:lnSpc>
              <a:buFont typeface="Wingdings" pitchFamily="2" charset="2"/>
              <a:buChar char="Ø"/>
            </a:pPr>
            <a:r>
              <a:rPr lang="zh-CN" altLang="en-US" sz="2400" b="1" dirty="0" smtClean="0">
                <a:solidFill>
                  <a:srgbClr val="40E0C5"/>
                </a:solidFill>
                <a:latin typeface="微软雅黑" pitchFamily="34" charset="-122"/>
                <a:ea typeface="微软雅黑" pitchFamily="34" charset="-122"/>
              </a:rPr>
              <a:t>知识工程：</a:t>
            </a:r>
            <a:endParaRPr lang="en-US" altLang="zh-CN" sz="2400" b="1" dirty="0" smtClean="0">
              <a:solidFill>
                <a:srgbClr val="40E0C5"/>
              </a:solidFill>
              <a:latin typeface="微软雅黑" pitchFamily="34" charset="-122"/>
              <a:ea typeface="微软雅黑" pitchFamily="34" charset="-122"/>
            </a:endParaRPr>
          </a:p>
          <a:p>
            <a:pPr algn="just">
              <a:lnSpc>
                <a:spcPts val="2880"/>
              </a:lnSpc>
            </a:pPr>
            <a:r>
              <a:rPr lang="zh-CN" altLang="en-US" dirty="0">
                <a:solidFill>
                  <a:schemeClr val="bg1"/>
                </a:solidFill>
                <a:latin typeface="微软雅黑" pitchFamily="34" charset="-122"/>
                <a:ea typeface="微软雅黑" pitchFamily="34" charset="-122"/>
              </a:rPr>
              <a:t> </a:t>
            </a:r>
            <a:r>
              <a:rPr lang="zh-CN" altLang="en-US" dirty="0" smtClean="0">
                <a:solidFill>
                  <a:schemeClr val="bg1"/>
                </a:solidFill>
                <a:latin typeface="微软雅黑" pitchFamily="34" charset="-122"/>
                <a:ea typeface="微软雅黑" pitchFamily="34" charset="-122"/>
              </a:rPr>
              <a:t> 专家系统，智能搜索引擎等</a:t>
            </a:r>
            <a:endParaRPr lang="zh-CN" altLang="en-US" dirty="0">
              <a:solidFill>
                <a:schemeClr val="bg1"/>
              </a:solidFill>
              <a:latin typeface="微软雅黑" pitchFamily="34" charset="-122"/>
              <a:ea typeface="微软雅黑" pitchFamily="34" charset="-122"/>
            </a:endParaRPr>
          </a:p>
        </p:txBody>
      </p:sp>
      <p:pic>
        <p:nvPicPr>
          <p:cNvPr id="20" name="Picture 1"/>
          <p:cNvPicPr>
            <a:picLocks noChangeAspect="1" noChangeArrowheads="1"/>
          </p:cNvPicPr>
          <p:nvPr/>
        </p:nvPicPr>
        <p:blipFill>
          <a:blip r:embed="rId2" cstate="print"/>
          <a:stretch>
            <a:fillRect/>
          </a:stretch>
        </p:blipFill>
        <p:spPr>
          <a:xfrm>
            <a:off x="1383768" y="1520891"/>
            <a:ext cx="1655939" cy="1772816"/>
          </a:xfrm>
          <a:prstGeom prst="rect">
            <a:avLst/>
          </a:prstGeom>
          <a:noFill/>
        </p:spPr>
      </p:pic>
      <p:cxnSp>
        <p:nvCxnSpPr>
          <p:cNvPr id="24" name="直接连接符 23"/>
          <p:cNvCxnSpPr/>
          <p:nvPr/>
        </p:nvCxnSpPr>
        <p:spPr>
          <a:xfrm>
            <a:off x="957454" y="1545702"/>
            <a:ext cx="0" cy="1318672"/>
          </a:xfrm>
          <a:prstGeom prst="line">
            <a:avLst/>
          </a:prstGeom>
          <a:ln>
            <a:solidFill>
              <a:srgbClr val="40E0C5"/>
            </a:solidFill>
          </a:ln>
        </p:spPr>
        <p:style>
          <a:lnRef idx="1">
            <a:schemeClr val="accent1"/>
          </a:lnRef>
          <a:fillRef idx="0">
            <a:schemeClr val="accent1"/>
          </a:fillRef>
          <a:effectRef idx="0">
            <a:schemeClr val="accent1"/>
          </a:effectRef>
          <a:fontRef idx="minor">
            <a:schemeClr val="tx1"/>
          </a:fontRef>
        </p:style>
      </p:cxnSp>
      <p:sp>
        <p:nvSpPr>
          <p:cNvPr id="27" name="直角三角形 26"/>
          <p:cNvSpPr/>
          <p:nvPr/>
        </p:nvSpPr>
        <p:spPr>
          <a:xfrm flipH="1">
            <a:off x="5049562" y="2945291"/>
            <a:ext cx="300360" cy="500600"/>
          </a:xfrm>
          <a:prstGeom prst="rtTriangl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燕尾形 27"/>
          <p:cNvSpPr/>
          <p:nvPr/>
        </p:nvSpPr>
        <p:spPr>
          <a:xfrm rot="2652999">
            <a:off x="5200060" y="3237319"/>
            <a:ext cx="108012" cy="155051"/>
          </a:xfrm>
          <a:prstGeom prst="chevron">
            <a:avLst>
              <a:gd name="adj" fmla="val 75353"/>
            </a:avLst>
          </a:prstGeom>
          <a:solidFill>
            <a:schemeClr val="bg1"/>
          </a:solidFill>
          <a:ln>
            <a:noFill/>
          </a:ln>
          <a:effectLst>
            <a:outerShdw blurRad="50800" dist="127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矩形 29"/>
          <p:cNvSpPr/>
          <p:nvPr/>
        </p:nvSpPr>
        <p:spPr>
          <a:xfrm>
            <a:off x="6391222" y="1354493"/>
            <a:ext cx="4608874" cy="2084744"/>
          </a:xfrm>
          <a:prstGeom prst="rect">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直角三角形 31"/>
          <p:cNvSpPr/>
          <p:nvPr/>
        </p:nvSpPr>
        <p:spPr>
          <a:xfrm flipH="1">
            <a:off x="10651095" y="2945291"/>
            <a:ext cx="337737" cy="500600"/>
          </a:xfrm>
          <a:prstGeom prst="rtTriangl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燕尾形 32"/>
          <p:cNvSpPr/>
          <p:nvPr/>
        </p:nvSpPr>
        <p:spPr>
          <a:xfrm rot="2652999">
            <a:off x="10799690" y="3242005"/>
            <a:ext cx="121453" cy="155051"/>
          </a:xfrm>
          <a:prstGeom prst="chevron">
            <a:avLst>
              <a:gd name="adj" fmla="val 75353"/>
            </a:avLst>
          </a:prstGeom>
          <a:solidFill>
            <a:schemeClr val="bg1"/>
          </a:solidFill>
          <a:ln>
            <a:noFill/>
          </a:ln>
          <a:effectLst>
            <a:outerShdw blurRad="50800" dist="127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矩形 33"/>
          <p:cNvSpPr/>
          <p:nvPr/>
        </p:nvSpPr>
        <p:spPr>
          <a:xfrm>
            <a:off x="1251110" y="4014222"/>
            <a:ext cx="4098812" cy="2084744"/>
          </a:xfrm>
          <a:prstGeom prst="rect">
            <a:avLst/>
          </a:prstGeom>
          <a:solidFill>
            <a:schemeClr val="bg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直角三角形 35"/>
          <p:cNvSpPr/>
          <p:nvPr/>
        </p:nvSpPr>
        <p:spPr>
          <a:xfrm flipH="1">
            <a:off x="5049562" y="5605020"/>
            <a:ext cx="300360" cy="500600"/>
          </a:xfrm>
          <a:prstGeom prst="rtTriangl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燕尾形 36"/>
          <p:cNvSpPr/>
          <p:nvPr/>
        </p:nvSpPr>
        <p:spPr>
          <a:xfrm rot="2652999">
            <a:off x="5200060" y="5897048"/>
            <a:ext cx="108012" cy="155051"/>
          </a:xfrm>
          <a:prstGeom prst="chevron">
            <a:avLst>
              <a:gd name="adj" fmla="val 75353"/>
            </a:avLst>
          </a:prstGeom>
          <a:solidFill>
            <a:schemeClr val="bg1"/>
          </a:solidFill>
          <a:ln>
            <a:noFill/>
          </a:ln>
          <a:effectLst>
            <a:outerShdw blurRad="50800" dist="127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直角三角形 39"/>
          <p:cNvSpPr/>
          <p:nvPr/>
        </p:nvSpPr>
        <p:spPr>
          <a:xfrm flipH="1">
            <a:off x="10705213" y="5575992"/>
            <a:ext cx="300360" cy="500600"/>
          </a:xfrm>
          <a:prstGeom prst="rtTriangl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燕尾形 40"/>
          <p:cNvSpPr/>
          <p:nvPr/>
        </p:nvSpPr>
        <p:spPr>
          <a:xfrm rot="2652999">
            <a:off x="10855711" y="5868020"/>
            <a:ext cx="108012" cy="155051"/>
          </a:xfrm>
          <a:prstGeom prst="chevron">
            <a:avLst>
              <a:gd name="adj" fmla="val 75353"/>
            </a:avLst>
          </a:prstGeom>
          <a:solidFill>
            <a:schemeClr val="bg1"/>
          </a:solidFill>
          <a:ln>
            <a:noFill/>
          </a:ln>
          <a:effectLst>
            <a:outerShdw blurRad="50800" dist="12700" dir="5400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3" name="图片 42"/>
          <p:cNvPicPr>
            <a:picLocks noChangeAspect="1"/>
          </p:cNvPicPr>
          <p:nvPr/>
        </p:nvPicPr>
        <p:blipFill>
          <a:blip r:embed="rId3" cstate="print"/>
          <a:stretch>
            <a:fillRect/>
          </a:stretch>
        </p:blipFill>
        <p:spPr>
          <a:xfrm>
            <a:off x="6520794" y="1479376"/>
            <a:ext cx="1666087" cy="1866017"/>
          </a:xfrm>
          <a:prstGeom prst="rect">
            <a:avLst/>
          </a:prstGeom>
        </p:spPr>
      </p:pic>
      <p:pic>
        <p:nvPicPr>
          <p:cNvPr id="45" name="图片 44"/>
          <p:cNvPicPr>
            <a:picLocks noChangeAspect="1"/>
          </p:cNvPicPr>
          <p:nvPr/>
        </p:nvPicPr>
        <p:blipFill>
          <a:blip r:embed="rId4" cstate="print"/>
          <a:stretch>
            <a:fillRect/>
          </a:stretch>
        </p:blipFill>
        <p:spPr>
          <a:xfrm>
            <a:off x="1383768" y="4327890"/>
            <a:ext cx="1650463" cy="1559725"/>
          </a:xfrm>
          <a:prstGeom prst="rect">
            <a:avLst/>
          </a:prstGeom>
        </p:spPr>
      </p:pic>
      <p:pic>
        <p:nvPicPr>
          <p:cNvPr id="47" name="Picture 2"/>
          <p:cNvPicPr>
            <a:picLocks noChangeAspect="1" noChangeArrowheads="1"/>
          </p:cNvPicPr>
          <p:nvPr/>
        </p:nvPicPr>
        <p:blipFill>
          <a:blip r:embed="rId5" cstate="print"/>
          <a:stretch>
            <a:fillRect/>
          </a:stretch>
        </p:blipFill>
        <p:spPr bwMode="auto">
          <a:xfrm>
            <a:off x="6520794" y="4282751"/>
            <a:ext cx="1666087" cy="1670180"/>
          </a:xfrm>
          <a:prstGeom prst="rect">
            <a:avLst/>
          </a:prstGeom>
          <a:noFill/>
        </p:spPr>
      </p:pic>
      <p:sp>
        <p:nvSpPr>
          <p:cNvPr id="44" name="矩形 43"/>
          <p:cNvSpPr/>
          <p:nvPr/>
        </p:nvSpPr>
        <p:spPr>
          <a:xfrm>
            <a:off x="8237091" y="1439483"/>
            <a:ext cx="2584521" cy="1208023"/>
          </a:xfrm>
          <a:prstGeom prst="rect">
            <a:avLst/>
          </a:prstGeom>
        </p:spPr>
        <p:txBody>
          <a:bodyPr wrap="square">
            <a:spAutoFit/>
          </a:bodyPr>
          <a:lstStyle/>
          <a:p>
            <a:pPr marL="285750" indent="-285750" algn="just">
              <a:lnSpc>
                <a:spcPts val="2880"/>
              </a:lnSpc>
              <a:buFont typeface="Wingdings" pitchFamily="2" charset="2"/>
              <a:buChar char="Ø"/>
            </a:pPr>
            <a:r>
              <a:rPr lang="zh-CN" altLang="en-US" sz="2400" b="1" dirty="0" smtClean="0">
                <a:solidFill>
                  <a:srgbClr val="40E0C5"/>
                </a:solidFill>
                <a:latin typeface="微软雅黑" pitchFamily="34" charset="-122"/>
                <a:ea typeface="微软雅黑" pitchFamily="34" charset="-122"/>
              </a:rPr>
              <a:t>模式识别：</a:t>
            </a:r>
            <a:r>
              <a:rPr lang="zh-CN" altLang="en-US" sz="2400" dirty="0" smtClean="0">
                <a:solidFill>
                  <a:schemeClr val="bg1"/>
                </a:solidFill>
                <a:latin typeface="微软雅黑" pitchFamily="34" charset="-122"/>
                <a:ea typeface="微软雅黑" pitchFamily="34" charset="-122"/>
              </a:rPr>
              <a:t> </a:t>
            </a:r>
            <a:endParaRPr lang="en-US" altLang="zh-CN" sz="2400" dirty="0" smtClean="0">
              <a:solidFill>
                <a:schemeClr val="bg1"/>
              </a:solidFill>
              <a:latin typeface="微软雅黑" pitchFamily="34" charset="-122"/>
              <a:ea typeface="微软雅黑" pitchFamily="34" charset="-122"/>
            </a:endParaRPr>
          </a:p>
          <a:p>
            <a:pPr algn="just">
              <a:lnSpc>
                <a:spcPts val="2880"/>
              </a:lnSpc>
            </a:pPr>
            <a:r>
              <a:rPr lang="zh-CN" altLang="en-US" sz="2400" dirty="0">
                <a:solidFill>
                  <a:schemeClr val="bg1"/>
                </a:solidFill>
                <a:latin typeface="微软雅黑" pitchFamily="34" charset="-122"/>
                <a:ea typeface="微软雅黑" pitchFamily="34" charset="-122"/>
              </a:rPr>
              <a:t> </a:t>
            </a:r>
            <a:r>
              <a:rPr lang="zh-CN" altLang="en-US" sz="2400" dirty="0" smtClean="0">
                <a:solidFill>
                  <a:schemeClr val="bg1"/>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2D/3D/</a:t>
            </a:r>
            <a:r>
              <a:rPr lang="zh-CN" altLang="en-US" dirty="0" smtClean="0">
                <a:solidFill>
                  <a:schemeClr val="bg1"/>
                </a:solidFill>
                <a:latin typeface="微软雅黑" pitchFamily="34" charset="-122"/>
                <a:ea typeface="微软雅黑" pitchFamily="34" charset="-122"/>
              </a:rPr>
              <a:t>多维识别系统</a:t>
            </a:r>
            <a:endParaRPr lang="en-US" altLang="zh-CN" dirty="0">
              <a:solidFill>
                <a:schemeClr val="bg1"/>
              </a:solidFill>
              <a:latin typeface="微软雅黑" pitchFamily="34" charset="-122"/>
              <a:ea typeface="微软雅黑" pitchFamily="34" charset="-122"/>
            </a:endParaRPr>
          </a:p>
        </p:txBody>
      </p:sp>
      <p:sp>
        <p:nvSpPr>
          <p:cNvPr id="29" name="矩形 28"/>
          <p:cNvSpPr/>
          <p:nvPr/>
        </p:nvSpPr>
        <p:spPr>
          <a:xfrm>
            <a:off x="3013257" y="1547116"/>
            <a:ext cx="2148038" cy="1208023"/>
          </a:xfrm>
          <a:prstGeom prst="rect">
            <a:avLst/>
          </a:prstGeom>
        </p:spPr>
        <p:txBody>
          <a:bodyPr wrap="square">
            <a:spAutoFit/>
          </a:bodyPr>
          <a:lstStyle/>
          <a:p>
            <a:pPr marL="285750" indent="-285750" algn="just">
              <a:lnSpc>
                <a:spcPts val="2880"/>
              </a:lnSpc>
              <a:buFont typeface="Wingdings" pitchFamily="2" charset="2"/>
              <a:buChar char="Ø"/>
            </a:pPr>
            <a:r>
              <a:rPr lang="zh-CN" altLang="en-US" sz="2400" b="1" dirty="0" smtClean="0">
                <a:solidFill>
                  <a:srgbClr val="40E0C5"/>
                </a:solidFill>
                <a:latin typeface="微软雅黑" pitchFamily="34" charset="-122"/>
                <a:ea typeface="微软雅黑" pitchFamily="34" charset="-122"/>
              </a:rPr>
              <a:t>人机对弈：</a:t>
            </a:r>
            <a:endParaRPr lang="en-US" altLang="zh-CN" sz="2400" b="1" dirty="0" smtClean="0">
              <a:solidFill>
                <a:srgbClr val="40E0C5"/>
              </a:solidFill>
              <a:latin typeface="微软雅黑" pitchFamily="34" charset="-122"/>
              <a:ea typeface="微软雅黑" pitchFamily="34" charset="-122"/>
            </a:endParaRPr>
          </a:p>
          <a:p>
            <a:pPr algn="just">
              <a:lnSpc>
                <a:spcPts val="2880"/>
              </a:lnSpc>
            </a:pPr>
            <a:r>
              <a:rPr lang="en-US" altLang="zh-CN" sz="2400" b="1" dirty="0">
                <a:solidFill>
                  <a:srgbClr val="40E0C5"/>
                </a:solidFill>
                <a:latin typeface="微软雅黑" pitchFamily="34" charset="-122"/>
                <a:ea typeface="微软雅黑" pitchFamily="34" charset="-122"/>
              </a:rPr>
              <a:t> </a:t>
            </a:r>
            <a:r>
              <a:rPr lang="en-US" altLang="zh-CN" sz="2400" b="1" dirty="0" smtClean="0">
                <a:solidFill>
                  <a:srgbClr val="40E0C5"/>
                </a:solidFill>
                <a:latin typeface="微软雅黑" pitchFamily="34" charset="-122"/>
                <a:ea typeface="微软雅黑" pitchFamily="34" charset="-122"/>
              </a:rPr>
              <a:t>   </a:t>
            </a:r>
            <a:r>
              <a:rPr lang="en-US" altLang="zh-CN" dirty="0" smtClean="0">
                <a:solidFill>
                  <a:schemeClr val="bg1"/>
                </a:solidFill>
                <a:latin typeface="微软雅黑" pitchFamily="34" charset="-122"/>
                <a:ea typeface="微软雅黑" pitchFamily="34" charset="-122"/>
              </a:rPr>
              <a:t>Deep blue</a:t>
            </a:r>
          </a:p>
          <a:p>
            <a:pPr algn="just">
              <a:lnSpc>
                <a:spcPts val="2880"/>
              </a:lnSpc>
            </a:pPr>
            <a:r>
              <a:rPr lang="en-US" altLang="zh-CN" dirty="0" smtClean="0">
                <a:solidFill>
                  <a:schemeClr val="bg1"/>
                </a:solidFill>
                <a:latin typeface="微软雅黑" pitchFamily="34" charset="-122"/>
                <a:ea typeface="微软雅黑" pitchFamily="34" charset="-122"/>
              </a:rPr>
              <a:t>      </a:t>
            </a:r>
            <a:r>
              <a:rPr lang="en-US" altLang="zh-CN" dirty="0" err="1" smtClean="0">
                <a:solidFill>
                  <a:schemeClr val="bg1"/>
                </a:solidFill>
                <a:latin typeface="微软雅黑" pitchFamily="34" charset="-122"/>
                <a:ea typeface="微软雅黑" pitchFamily="34" charset="-122"/>
              </a:rPr>
              <a:t>AlphaGo</a:t>
            </a:r>
            <a:endParaRPr lang="en-US" altLang="zh-CN" dirty="0">
              <a:solidFill>
                <a:schemeClr val="bg1"/>
              </a:solidFill>
              <a:latin typeface="微软雅黑" pitchFamily="34" charset="-122"/>
              <a:ea typeface="微软雅黑" pitchFamily="34" charset="-122"/>
            </a:endParaRPr>
          </a:p>
        </p:txBody>
      </p:sp>
      <p:sp>
        <p:nvSpPr>
          <p:cNvPr id="46" name="矩形 45"/>
          <p:cNvSpPr/>
          <p:nvPr/>
        </p:nvSpPr>
        <p:spPr>
          <a:xfrm>
            <a:off x="3039707" y="4153804"/>
            <a:ext cx="2307130" cy="836126"/>
          </a:xfrm>
          <a:prstGeom prst="rect">
            <a:avLst/>
          </a:prstGeom>
        </p:spPr>
        <p:txBody>
          <a:bodyPr wrap="square">
            <a:spAutoFit/>
          </a:bodyPr>
          <a:lstStyle/>
          <a:p>
            <a:pPr marL="285750" indent="-285750" algn="just">
              <a:lnSpc>
                <a:spcPts val="2880"/>
              </a:lnSpc>
              <a:buFont typeface="Wingdings" pitchFamily="2" charset="2"/>
              <a:buChar char="Ø"/>
            </a:pPr>
            <a:r>
              <a:rPr lang="zh-CN" altLang="en-US" sz="2400" b="1" dirty="0" smtClean="0">
                <a:solidFill>
                  <a:srgbClr val="40E0C5"/>
                </a:solidFill>
                <a:latin typeface="微软雅黑" pitchFamily="34" charset="-122"/>
                <a:ea typeface="微软雅黑" pitchFamily="34" charset="-122"/>
              </a:rPr>
              <a:t>自动工程：</a:t>
            </a:r>
            <a:endParaRPr lang="en-US" altLang="zh-CN" sz="2400" b="1" dirty="0" smtClean="0">
              <a:solidFill>
                <a:srgbClr val="40E0C5"/>
              </a:solidFill>
              <a:latin typeface="微软雅黑" pitchFamily="34" charset="-122"/>
              <a:ea typeface="微软雅黑" pitchFamily="34" charset="-122"/>
            </a:endParaRPr>
          </a:p>
          <a:p>
            <a:pPr algn="just">
              <a:lnSpc>
                <a:spcPts val="2880"/>
              </a:lnSpc>
            </a:pPr>
            <a:r>
              <a:rPr lang="zh-CN" altLang="en-US" dirty="0" smtClean="0">
                <a:solidFill>
                  <a:schemeClr val="bg1"/>
                </a:solidFill>
                <a:latin typeface="微软雅黑" pitchFamily="34" charset="-122"/>
                <a:ea typeface="微软雅黑" pitchFamily="34" charset="-122"/>
              </a:rPr>
              <a:t>猎鹰系统等</a:t>
            </a:r>
            <a:endParaRPr lang="en-US" altLang="zh-CN" dirty="0">
              <a:solidFill>
                <a:schemeClr val="bg1"/>
              </a:solidFill>
              <a:latin typeface="微软雅黑" pitchFamily="34" charset="-122"/>
              <a:ea typeface="微软雅黑" pitchFamily="34" charset="-122"/>
            </a:endParaRPr>
          </a:p>
        </p:txBody>
      </p:sp>
    </p:spTree>
    <p:extLst>
      <p:ext uri="{BB962C8B-B14F-4D97-AF65-F5344CB8AC3E}">
        <p14:creationId xmlns="" xmlns:p14="http://schemas.microsoft.com/office/powerpoint/2010/main" val="86775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anim calcmode="lin" valueType="num">
                                      <p:cBhvr>
                                        <p:cTn id="8" dur="750" fill="hold"/>
                                        <p:tgtEl>
                                          <p:spTgt spid="26"/>
                                        </p:tgtEl>
                                        <p:attrNameLst>
                                          <p:attrName>ppt_x</p:attrName>
                                        </p:attrNameLst>
                                      </p:cBhvr>
                                      <p:tavLst>
                                        <p:tav tm="0">
                                          <p:val>
                                            <p:strVal val="#ppt_x"/>
                                          </p:val>
                                        </p:tav>
                                        <p:tav tm="100000">
                                          <p:val>
                                            <p:strVal val="#ppt_x"/>
                                          </p:val>
                                        </p:tav>
                                      </p:tavLst>
                                    </p:anim>
                                    <p:anim calcmode="lin" valueType="num">
                                      <p:cBhvr>
                                        <p:cTn id="9" dur="750" fill="hold"/>
                                        <p:tgtEl>
                                          <p:spTgt spid="26"/>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250" fill="hold"/>
                                        <p:tgtEl>
                                          <p:spTgt spid="27"/>
                                        </p:tgtEl>
                                        <p:attrNameLst>
                                          <p:attrName>ppt_w</p:attrName>
                                        </p:attrNameLst>
                                      </p:cBhvr>
                                      <p:tavLst>
                                        <p:tav tm="0">
                                          <p:val>
                                            <p:fltVal val="0"/>
                                          </p:val>
                                        </p:tav>
                                        <p:tav tm="100000">
                                          <p:val>
                                            <p:strVal val="#ppt_w"/>
                                          </p:val>
                                        </p:tav>
                                      </p:tavLst>
                                    </p:anim>
                                    <p:anim calcmode="lin" valueType="num">
                                      <p:cBhvr>
                                        <p:cTn id="13" dur="250" fill="hold"/>
                                        <p:tgtEl>
                                          <p:spTgt spid="27"/>
                                        </p:tgtEl>
                                        <p:attrNameLst>
                                          <p:attrName>ppt_h</p:attrName>
                                        </p:attrNameLst>
                                      </p:cBhvr>
                                      <p:tavLst>
                                        <p:tav tm="0">
                                          <p:val>
                                            <p:fltVal val="0"/>
                                          </p:val>
                                        </p:tav>
                                        <p:tav tm="100000">
                                          <p:val>
                                            <p:strVal val="#ppt_h"/>
                                          </p:val>
                                        </p:tav>
                                      </p:tavLst>
                                    </p:anim>
                                    <p:animEffect transition="in" filter="fade">
                                      <p:cBhvr>
                                        <p:cTn id="14" dur="250"/>
                                        <p:tgtEl>
                                          <p:spTgt spid="27"/>
                                        </p:tgtEl>
                                      </p:cBhvr>
                                    </p:animEffect>
                                  </p:childTnLst>
                                </p:cTn>
                              </p:par>
                              <p:par>
                                <p:cTn id="15" presetID="2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edge">
                                      <p:cBhvr>
                                        <p:cTn id="17" dur="250"/>
                                        <p:tgtEl>
                                          <p:spTgt spid="28"/>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750"/>
                                        <p:tgtEl>
                                          <p:spTgt spid="30"/>
                                        </p:tgtEl>
                                      </p:cBhvr>
                                    </p:animEffect>
                                    <p:anim calcmode="lin" valueType="num">
                                      <p:cBhvr>
                                        <p:cTn id="21" dur="750" fill="hold"/>
                                        <p:tgtEl>
                                          <p:spTgt spid="30"/>
                                        </p:tgtEl>
                                        <p:attrNameLst>
                                          <p:attrName>ppt_x</p:attrName>
                                        </p:attrNameLst>
                                      </p:cBhvr>
                                      <p:tavLst>
                                        <p:tav tm="0">
                                          <p:val>
                                            <p:strVal val="#ppt_x"/>
                                          </p:val>
                                        </p:tav>
                                        <p:tav tm="100000">
                                          <p:val>
                                            <p:strVal val="#ppt_x"/>
                                          </p:val>
                                        </p:tav>
                                      </p:tavLst>
                                    </p:anim>
                                    <p:anim calcmode="lin" valueType="num">
                                      <p:cBhvr>
                                        <p:cTn id="22" dur="750" fill="hold"/>
                                        <p:tgtEl>
                                          <p:spTgt spid="30"/>
                                        </p:tgtEl>
                                        <p:attrNameLst>
                                          <p:attrName>ppt_y</p:attrName>
                                        </p:attrNameLst>
                                      </p:cBhvr>
                                      <p:tavLst>
                                        <p:tav tm="0">
                                          <p:val>
                                            <p:strVal val="#ppt_y+.1"/>
                                          </p:val>
                                        </p:tav>
                                        <p:tav tm="100000">
                                          <p:val>
                                            <p:strVal val="#ppt_y"/>
                                          </p:val>
                                        </p:tav>
                                      </p:tavLst>
                                    </p:anim>
                                  </p:childTnLst>
                                </p:cTn>
                              </p:par>
                              <p:par>
                                <p:cTn id="23" presetID="53" presetClass="entr" presetSubtype="16"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250" fill="hold"/>
                                        <p:tgtEl>
                                          <p:spTgt spid="32"/>
                                        </p:tgtEl>
                                        <p:attrNameLst>
                                          <p:attrName>ppt_w</p:attrName>
                                        </p:attrNameLst>
                                      </p:cBhvr>
                                      <p:tavLst>
                                        <p:tav tm="0">
                                          <p:val>
                                            <p:fltVal val="0"/>
                                          </p:val>
                                        </p:tav>
                                        <p:tav tm="100000">
                                          <p:val>
                                            <p:strVal val="#ppt_w"/>
                                          </p:val>
                                        </p:tav>
                                      </p:tavLst>
                                    </p:anim>
                                    <p:anim calcmode="lin" valueType="num">
                                      <p:cBhvr>
                                        <p:cTn id="26" dur="250" fill="hold"/>
                                        <p:tgtEl>
                                          <p:spTgt spid="32"/>
                                        </p:tgtEl>
                                        <p:attrNameLst>
                                          <p:attrName>ppt_h</p:attrName>
                                        </p:attrNameLst>
                                      </p:cBhvr>
                                      <p:tavLst>
                                        <p:tav tm="0">
                                          <p:val>
                                            <p:fltVal val="0"/>
                                          </p:val>
                                        </p:tav>
                                        <p:tav tm="100000">
                                          <p:val>
                                            <p:strVal val="#ppt_h"/>
                                          </p:val>
                                        </p:tav>
                                      </p:tavLst>
                                    </p:anim>
                                    <p:animEffect transition="in" filter="fade">
                                      <p:cBhvr>
                                        <p:cTn id="27" dur="250"/>
                                        <p:tgtEl>
                                          <p:spTgt spid="32"/>
                                        </p:tgtEl>
                                      </p:cBhvr>
                                    </p:animEffect>
                                  </p:childTnLst>
                                </p:cTn>
                              </p:par>
                              <p:par>
                                <p:cTn id="28" presetID="2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edge">
                                      <p:cBhvr>
                                        <p:cTn id="30" dur="250"/>
                                        <p:tgtEl>
                                          <p:spTgt spid="33"/>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750"/>
                                        <p:tgtEl>
                                          <p:spTgt spid="34"/>
                                        </p:tgtEl>
                                      </p:cBhvr>
                                    </p:animEffect>
                                    <p:anim calcmode="lin" valueType="num">
                                      <p:cBhvr>
                                        <p:cTn id="34" dur="750" fill="hold"/>
                                        <p:tgtEl>
                                          <p:spTgt spid="34"/>
                                        </p:tgtEl>
                                        <p:attrNameLst>
                                          <p:attrName>ppt_x</p:attrName>
                                        </p:attrNameLst>
                                      </p:cBhvr>
                                      <p:tavLst>
                                        <p:tav tm="0">
                                          <p:val>
                                            <p:strVal val="#ppt_x"/>
                                          </p:val>
                                        </p:tav>
                                        <p:tav tm="100000">
                                          <p:val>
                                            <p:strVal val="#ppt_x"/>
                                          </p:val>
                                        </p:tav>
                                      </p:tavLst>
                                    </p:anim>
                                    <p:anim calcmode="lin" valueType="num">
                                      <p:cBhvr>
                                        <p:cTn id="35" dur="750" fill="hold"/>
                                        <p:tgtEl>
                                          <p:spTgt spid="34"/>
                                        </p:tgtEl>
                                        <p:attrNameLst>
                                          <p:attrName>ppt_y</p:attrName>
                                        </p:attrNameLst>
                                      </p:cBhvr>
                                      <p:tavLst>
                                        <p:tav tm="0">
                                          <p:val>
                                            <p:strVal val="#ppt_y+.1"/>
                                          </p:val>
                                        </p:tav>
                                        <p:tav tm="100000">
                                          <p:val>
                                            <p:strVal val="#ppt_y"/>
                                          </p:val>
                                        </p:tav>
                                      </p:tavLst>
                                    </p:anim>
                                  </p:childTnLst>
                                </p:cTn>
                              </p:par>
                              <p:par>
                                <p:cTn id="36" presetID="53" presetClass="entr" presetSubtype="16"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p:cTn id="38" dur="250" fill="hold"/>
                                        <p:tgtEl>
                                          <p:spTgt spid="36"/>
                                        </p:tgtEl>
                                        <p:attrNameLst>
                                          <p:attrName>ppt_w</p:attrName>
                                        </p:attrNameLst>
                                      </p:cBhvr>
                                      <p:tavLst>
                                        <p:tav tm="0">
                                          <p:val>
                                            <p:fltVal val="0"/>
                                          </p:val>
                                        </p:tav>
                                        <p:tav tm="100000">
                                          <p:val>
                                            <p:strVal val="#ppt_w"/>
                                          </p:val>
                                        </p:tav>
                                      </p:tavLst>
                                    </p:anim>
                                    <p:anim calcmode="lin" valueType="num">
                                      <p:cBhvr>
                                        <p:cTn id="39" dur="250" fill="hold"/>
                                        <p:tgtEl>
                                          <p:spTgt spid="36"/>
                                        </p:tgtEl>
                                        <p:attrNameLst>
                                          <p:attrName>ppt_h</p:attrName>
                                        </p:attrNameLst>
                                      </p:cBhvr>
                                      <p:tavLst>
                                        <p:tav tm="0">
                                          <p:val>
                                            <p:fltVal val="0"/>
                                          </p:val>
                                        </p:tav>
                                        <p:tav tm="100000">
                                          <p:val>
                                            <p:strVal val="#ppt_h"/>
                                          </p:val>
                                        </p:tav>
                                      </p:tavLst>
                                    </p:anim>
                                    <p:animEffect transition="in" filter="fade">
                                      <p:cBhvr>
                                        <p:cTn id="40" dur="250"/>
                                        <p:tgtEl>
                                          <p:spTgt spid="36"/>
                                        </p:tgtEl>
                                      </p:cBhvr>
                                    </p:animEffect>
                                  </p:childTnLst>
                                </p:cTn>
                              </p:par>
                              <p:par>
                                <p:cTn id="41" presetID="2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edge">
                                      <p:cBhvr>
                                        <p:cTn id="43" dur="250"/>
                                        <p:tgtEl>
                                          <p:spTgt spid="37"/>
                                        </p:tgtEl>
                                      </p:cBhvr>
                                    </p:animEffect>
                                  </p:childTnLst>
                                </p:cTn>
                              </p:par>
                              <p:par>
                                <p:cTn id="44" presetID="42"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750"/>
                                        <p:tgtEl>
                                          <p:spTgt spid="38"/>
                                        </p:tgtEl>
                                      </p:cBhvr>
                                    </p:animEffect>
                                    <p:anim calcmode="lin" valueType="num">
                                      <p:cBhvr>
                                        <p:cTn id="47" dur="750" fill="hold"/>
                                        <p:tgtEl>
                                          <p:spTgt spid="38"/>
                                        </p:tgtEl>
                                        <p:attrNameLst>
                                          <p:attrName>ppt_x</p:attrName>
                                        </p:attrNameLst>
                                      </p:cBhvr>
                                      <p:tavLst>
                                        <p:tav tm="0">
                                          <p:val>
                                            <p:strVal val="#ppt_x"/>
                                          </p:val>
                                        </p:tav>
                                        <p:tav tm="100000">
                                          <p:val>
                                            <p:strVal val="#ppt_x"/>
                                          </p:val>
                                        </p:tav>
                                      </p:tavLst>
                                    </p:anim>
                                    <p:anim calcmode="lin" valueType="num">
                                      <p:cBhvr>
                                        <p:cTn id="48" dur="750" fill="hold"/>
                                        <p:tgtEl>
                                          <p:spTgt spid="38"/>
                                        </p:tgtEl>
                                        <p:attrNameLst>
                                          <p:attrName>ppt_y</p:attrName>
                                        </p:attrNameLst>
                                      </p:cBhvr>
                                      <p:tavLst>
                                        <p:tav tm="0">
                                          <p:val>
                                            <p:strVal val="#ppt_y+.1"/>
                                          </p:val>
                                        </p:tav>
                                        <p:tav tm="100000">
                                          <p:val>
                                            <p:strVal val="#ppt_y"/>
                                          </p:val>
                                        </p:tav>
                                      </p:tavLst>
                                    </p:anim>
                                  </p:childTnLst>
                                </p:cTn>
                              </p:par>
                              <p:par>
                                <p:cTn id="49" presetID="53" presetClass="entr" presetSubtype="16"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p:cTn id="51" dur="250" fill="hold"/>
                                        <p:tgtEl>
                                          <p:spTgt spid="40"/>
                                        </p:tgtEl>
                                        <p:attrNameLst>
                                          <p:attrName>ppt_w</p:attrName>
                                        </p:attrNameLst>
                                      </p:cBhvr>
                                      <p:tavLst>
                                        <p:tav tm="0">
                                          <p:val>
                                            <p:fltVal val="0"/>
                                          </p:val>
                                        </p:tav>
                                        <p:tav tm="100000">
                                          <p:val>
                                            <p:strVal val="#ppt_w"/>
                                          </p:val>
                                        </p:tav>
                                      </p:tavLst>
                                    </p:anim>
                                    <p:anim calcmode="lin" valueType="num">
                                      <p:cBhvr>
                                        <p:cTn id="52" dur="250" fill="hold"/>
                                        <p:tgtEl>
                                          <p:spTgt spid="40"/>
                                        </p:tgtEl>
                                        <p:attrNameLst>
                                          <p:attrName>ppt_h</p:attrName>
                                        </p:attrNameLst>
                                      </p:cBhvr>
                                      <p:tavLst>
                                        <p:tav tm="0">
                                          <p:val>
                                            <p:fltVal val="0"/>
                                          </p:val>
                                        </p:tav>
                                        <p:tav tm="100000">
                                          <p:val>
                                            <p:strVal val="#ppt_h"/>
                                          </p:val>
                                        </p:tav>
                                      </p:tavLst>
                                    </p:anim>
                                    <p:animEffect transition="in" filter="fade">
                                      <p:cBhvr>
                                        <p:cTn id="53" dur="250"/>
                                        <p:tgtEl>
                                          <p:spTgt spid="40"/>
                                        </p:tgtEl>
                                      </p:cBhvr>
                                    </p:animEffect>
                                  </p:childTnLst>
                                </p:cTn>
                              </p:par>
                              <p:par>
                                <p:cTn id="54" presetID="20"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wedge">
                                      <p:cBhvr>
                                        <p:cTn id="56"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6" grpId="0" animBg="1"/>
      <p:bldP spid="27" grpId="0" animBg="1"/>
      <p:bldP spid="28" grpId="0" animBg="1"/>
      <p:bldP spid="30" grpId="0" animBg="1"/>
      <p:bldP spid="32" grpId="0" animBg="1"/>
      <p:bldP spid="33" grpId="0" animBg="1"/>
      <p:bldP spid="34" grpId="0" animBg="1"/>
      <p:bldP spid="36" grpId="0" animBg="1"/>
      <p:bldP spid="37"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云形 3"/>
          <p:cNvSpPr/>
          <p:nvPr/>
        </p:nvSpPr>
        <p:spPr>
          <a:xfrm>
            <a:off x="0" y="0"/>
            <a:ext cx="12192000" cy="7167717"/>
          </a:xfrm>
          <a:prstGeom prst="cloud">
            <a:avLst/>
          </a:prstGeom>
          <a:solidFill>
            <a:srgbClr val="FFFFFF">
              <a:alpha val="23137"/>
            </a:srgbClr>
          </a:solidFill>
        </p:spPr>
        <p:style>
          <a:lnRef idx="2">
            <a:schemeClr val="dk1"/>
          </a:lnRef>
          <a:fillRef idx="1">
            <a:schemeClr val="lt1"/>
          </a:fillRef>
          <a:effectRef idx="0">
            <a:schemeClr val="dk1"/>
          </a:effectRef>
          <a:fontRef idx="minor">
            <a:schemeClr val="dk1"/>
          </a:fontRef>
        </p:style>
        <p:txBody>
          <a:bodyPr rtlCol="0" anchor="ctr"/>
          <a:lstStyle/>
          <a:p>
            <a:pPr marL="571500" indent="-571500"/>
            <a:r>
              <a:rPr lang="zh-CN" altLang="en-US" sz="3800" b="1" dirty="0" smtClean="0">
                <a:solidFill>
                  <a:srgbClr val="40E0C5"/>
                </a:solidFill>
                <a:latin typeface="微软雅黑" pitchFamily="34" charset="-122"/>
                <a:ea typeface="微软雅黑" pitchFamily="34" charset="-122"/>
              </a:rPr>
              <a:t>人机对弈</a:t>
            </a:r>
            <a:endParaRPr lang="en-US" altLang="zh-CN" sz="3800" b="1" dirty="0" smtClean="0">
              <a:solidFill>
                <a:srgbClr val="40E0C5"/>
              </a:solidFill>
              <a:latin typeface="微软雅黑" pitchFamily="34" charset="-122"/>
              <a:ea typeface="微软雅黑" pitchFamily="34" charset="-122"/>
            </a:endParaRPr>
          </a:p>
          <a:p>
            <a:pPr marL="571500" indent="-571500">
              <a:buFont typeface="+mj-lt"/>
              <a:buAutoNum type="romanUcPeriod"/>
            </a:pPr>
            <a:r>
              <a:rPr lang="en-US" altLang="zh-CN" sz="3200" dirty="0" smtClean="0">
                <a:solidFill>
                  <a:schemeClr val="bg1"/>
                </a:solidFill>
                <a:latin typeface="微软雅黑" pitchFamily="34" charset="-122"/>
                <a:ea typeface="微软雅黑" pitchFamily="34" charset="-122"/>
              </a:rPr>
              <a:t>1996</a:t>
            </a:r>
            <a:r>
              <a:rPr lang="zh-CN" altLang="en-US" sz="3200" dirty="0" smtClean="0">
                <a:solidFill>
                  <a:schemeClr val="bg1"/>
                </a:solidFill>
                <a:latin typeface="微软雅黑" pitchFamily="34" charset="-122"/>
                <a:ea typeface="微软雅黑" pitchFamily="34" charset="-122"/>
              </a:rPr>
              <a:t>年</a:t>
            </a:r>
            <a:r>
              <a:rPr lang="en-US" altLang="zh-CN" sz="3200" dirty="0" smtClean="0">
                <a:solidFill>
                  <a:schemeClr val="bg1"/>
                </a:solidFill>
                <a:latin typeface="微软雅黑" pitchFamily="34" charset="-122"/>
                <a:ea typeface="微软雅黑" pitchFamily="34" charset="-122"/>
              </a:rPr>
              <a:t>2</a:t>
            </a:r>
            <a:r>
              <a:rPr lang="zh-CN" altLang="en-US" sz="3200" dirty="0" smtClean="0">
                <a:solidFill>
                  <a:schemeClr val="bg1"/>
                </a:solidFill>
                <a:latin typeface="微软雅黑" pitchFamily="34" charset="-122"/>
                <a:ea typeface="微软雅黑" pitchFamily="34" charset="-122"/>
              </a:rPr>
              <a:t>月</a:t>
            </a:r>
            <a:r>
              <a:rPr lang="en-US" altLang="zh-CN" sz="3200" dirty="0" smtClean="0">
                <a:solidFill>
                  <a:schemeClr val="bg1"/>
                </a:solidFill>
                <a:latin typeface="微软雅黑" pitchFamily="34" charset="-122"/>
                <a:ea typeface="微软雅黑" pitchFamily="34" charset="-122"/>
              </a:rPr>
              <a:t>10</a:t>
            </a:r>
            <a:r>
              <a:rPr lang="zh-CN" altLang="en-US" sz="3200" dirty="0" smtClean="0">
                <a:solidFill>
                  <a:schemeClr val="bg1"/>
                </a:solidFill>
                <a:latin typeface="微软雅黑" pitchFamily="34" charset="-122"/>
                <a:ea typeface="微软雅黑" pitchFamily="34" charset="-122"/>
              </a:rPr>
              <a:t>～</a:t>
            </a:r>
            <a:r>
              <a:rPr lang="en-US" altLang="zh-CN" sz="3200" dirty="0" smtClean="0">
                <a:solidFill>
                  <a:schemeClr val="bg1"/>
                </a:solidFill>
                <a:latin typeface="微软雅黑" pitchFamily="34" charset="-122"/>
                <a:ea typeface="微软雅黑" pitchFamily="34" charset="-122"/>
              </a:rPr>
              <a:t>17</a:t>
            </a:r>
            <a:r>
              <a:rPr lang="zh-CN" altLang="en-US" sz="3200" dirty="0" smtClean="0">
                <a:solidFill>
                  <a:schemeClr val="bg1"/>
                </a:solidFill>
                <a:latin typeface="微软雅黑" pitchFamily="34" charset="-122"/>
                <a:ea typeface="微软雅黑" pitchFamily="34" charset="-122"/>
              </a:rPr>
              <a:t>日， </a:t>
            </a:r>
            <a:r>
              <a:rPr lang="en-US" altLang="zh-CN" sz="3200" dirty="0" smtClean="0">
                <a:solidFill>
                  <a:schemeClr val="bg1"/>
                </a:solidFill>
                <a:latin typeface="微软雅黑" pitchFamily="34" charset="-122"/>
                <a:ea typeface="微软雅黑" pitchFamily="34" charset="-122"/>
              </a:rPr>
              <a:t>Garry Kasparov</a:t>
            </a:r>
            <a:r>
              <a:rPr lang="zh-CN" altLang="en-US" sz="3200" dirty="0" smtClean="0">
                <a:solidFill>
                  <a:schemeClr val="bg1"/>
                </a:solidFill>
                <a:latin typeface="微软雅黑" pitchFamily="34" charset="-122"/>
                <a:ea typeface="微软雅黑" pitchFamily="34" charset="-122"/>
              </a:rPr>
              <a:t>以</a:t>
            </a:r>
            <a:r>
              <a:rPr lang="en-US" altLang="zh-CN" sz="3200" dirty="0" smtClean="0">
                <a:solidFill>
                  <a:schemeClr val="bg1"/>
                </a:solidFill>
                <a:latin typeface="微软雅黑" pitchFamily="34" charset="-122"/>
                <a:ea typeface="微软雅黑" pitchFamily="34" charset="-122"/>
              </a:rPr>
              <a:t>4</a:t>
            </a:r>
            <a:r>
              <a:rPr lang="zh-CN" altLang="en-US" sz="3200" dirty="0" smtClean="0">
                <a:solidFill>
                  <a:schemeClr val="bg1"/>
                </a:solidFill>
                <a:latin typeface="微软雅黑" pitchFamily="34" charset="-122"/>
                <a:ea typeface="微软雅黑" pitchFamily="34" charset="-122"/>
              </a:rPr>
              <a:t>：</a:t>
            </a:r>
            <a:r>
              <a:rPr lang="en-US" altLang="zh-CN" sz="3200" dirty="0" smtClean="0">
                <a:solidFill>
                  <a:schemeClr val="bg1"/>
                </a:solidFill>
                <a:latin typeface="微软雅黑" pitchFamily="34" charset="-122"/>
                <a:ea typeface="微软雅黑" pitchFamily="34" charset="-122"/>
              </a:rPr>
              <a:t>2</a:t>
            </a:r>
            <a:r>
              <a:rPr lang="zh-CN" altLang="en-US" sz="3200" dirty="0" smtClean="0">
                <a:solidFill>
                  <a:schemeClr val="bg1"/>
                </a:solidFill>
                <a:latin typeface="微软雅黑" pitchFamily="34" charset="-122"/>
                <a:ea typeface="微软雅黑" pitchFamily="34" charset="-122"/>
              </a:rPr>
              <a:t>战胜“深蓝” （</a:t>
            </a:r>
            <a:r>
              <a:rPr lang="en-US" altLang="zh-CN" sz="3200" dirty="0" smtClean="0">
                <a:solidFill>
                  <a:schemeClr val="bg1"/>
                </a:solidFill>
                <a:latin typeface="微软雅黑" pitchFamily="34" charset="-122"/>
                <a:ea typeface="微软雅黑" pitchFamily="34" charset="-122"/>
              </a:rPr>
              <a:t>Deep Blue</a:t>
            </a:r>
            <a:r>
              <a:rPr lang="zh-CN" altLang="en-US" sz="3200" dirty="0" smtClean="0">
                <a:solidFill>
                  <a:schemeClr val="bg1"/>
                </a:solidFill>
                <a:latin typeface="微软雅黑" pitchFamily="34" charset="-122"/>
                <a:ea typeface="微软雅黑" pitchFamily="34" charset="-122"/>
              </a:rPr>
              <a:t>）。 </a:t>
            </a:r>
          </a:p>
          <a:p>
            <a:pPr marL="571500" indent="-571500">
              <a:buFont typeface="+mj-lt"/>
              <a:buAutoNum type="romanUcPeriod"/>
            </a:pPr>
            <a:r>
              <a:rPr lang="en-US" altLang="zh-CN" sz="3200" dirty="0" smtClean="0">
                <a:solidFill>
                  <a:schemeClr val="bg1"/>
                </a:solidFill>
                <a:latin typeface="微软雅黑" pitchFamily="34" charset="-122"/>
                <a:ea typeface="微软雅黑" pitchFamily="34" charset="-122"/>
              </a:rPr>
              <a:t>1997</a:t>
            </a:r>
            <a:r>
              <a:rPr lang="zh-CN" altLang="en-US" sz="3200" dirty="0" smtClean="0">
                <a:solidFill>
                  <a:schemeClr val="bg1"/>
                </a:solidFill>
                <a:latin typeface="微软雅黑" pitchFamily="34" charset="-122"/>
                <a:ea typeface="微软雅黑" pitchFamily="34" charset="-122"/>
              </a:rPr>
              <a:t>年</a:t>
            </a:r>
            <a:r>
              <a:rPr lang="en-US" altLang="zh-CN" sz="3200" dirty="0" smtClean="0">
                <a:solidFill>
                  <a:schemeClr val="bg1"/>
                </a:solidFill>
                <a:latin typeface="微软雅黑" pitchFamily="34" charset="-122"/>
                <a:ea typeface="微软雅黑" pitchFamily="34" charset="-122"/>
              </a:rPr>
              <a:t>5</a:t>
            </a:r>
            <a:r>
              <a:rPr lang="zh-CN" altLang="en-US" sz="3200" dirty="0" smtClean="0">
                <a:solidFill>
                  <a:schemeClr val="bg1"/>
                </a:solidFill>
                <a:latin typeface="微软雅黑" pitchFamily="34" charset="-122"/>
                <a:ea typeface="微软雅黑" pitchFamily="34" charset="-122"/>
              </a:rPr>
              <a:t>月</a:t>
            </a:r>
            <a:r>
              <a:rPr lang="en-US" altLang="zh-CN" sz="3200" dirty="0" smtClean="0">
                <a:solidFill>
                  <a:schemeClr val="bg1"/>
                </a:solidFill>
                <a:latin typeface="微软雅黑" pitchFamily="34" charset="-122"/>
                <a:ea typeface="微软雅黑" pitchFamily="34" charset="-122"/>
              </a:rPr>
              <a:t>3</a:t>
            </a:r>
            <a:r>
              <a:rPr lang="zh-CN" altLang="en-US" sz="3200" dirty="0" smtClean="0">
                <a:solidFill>
                  <a:schemeClr val="bg1"/>
                </a:solidFill>
                <a:latin typeface="微软雅黑" pitchFamily="34" charset="-122"/>
                <a:ea typeface="微软雅黑" pitchFamily="34" charset="-122"/>
              </a:rPr>
              <a:t>～</a:t>
            </a:r>
            <a:r>
              <a:rPr lang="en-US" altLang="zh-CN" sz="3200" dirty="0" smtClean="0">
                <a:solidFill>
                  <a:schemeClr val="bg1"/>
                </a:solidFill>
                <a:latin typeface="微软雅黑" pitchFamily="34" charset="-122"/>
                <a:ea typeface="微软雅黑" pitchFamily="34" charset="-122"/>
              </a:rPr>
              <a:t>11</a:t>
            </a:r>
            <a:r>
              <a:rPr lang="zh-CN" altLang="en-US" sz="3200" dirty="0" smtClean="0">
                <a:solidFill>
                  <a:schemeClr val="bg1"/>
                </a:solidFill>
                <a:latin typeface="微软雅黑" pitchFamily="34" charset="-122"/>
                <a:ea typeface="微软雅黑" pitchFamily="34" charset="-122"/>
              </a:rPr>
              <a:t>日， </a:t>
            </a:r>
            <a:r>
              <a:rPr lang="en-US" altLang="zh-CN" sz="3200" dirty="0" smtClean="0">
                <a:solidFill>
                  <a:schemeClr val="bg1"/>
                </a:solidFill>
                <a:latin typeface="微软雅黑" pitchFamily="34" charset="-122"/>
                <a:ea typeface="微软雅黑" pitchFamily="34" charset="-122"/>
              </a:rPr>
              <a:t>Garry Kasparov</a:t>
            </a:r>
            <a:r>
              <a:rPr lang="zh-CN" altLang="en-US" sz="3200" dirty="0" smtClean="0">
                <a:solidFill>
                  <a:schemeClr val="bg1"/>
                </a:solidFill>
                <a:latin typeface="微软雅黑" pitchFamily="34" charset="-122"/>
                <a:ea typeface="微软雅黑" pitchFamily="34" charset="-122"/>
              </a:rPr>
              <a:t>以</a:t>
            </a:r>
            <a:r>
              <a:rPr lang="en-US" altLang="zh-CN" sz="3200" dirty="0" smtClean="0">
                <a:solidFill>
                  <a:schemeClr val="bg1"/>
                </a:solidFill>
                <a:latin typeface="微软雅黑" pitchFamily="34" charset="-122"/>
                <a:ea typeface="微软雅黑" pitchFamily="34" charset="-122"/>
              </a:rPr>
              <a:t>2.5</a:t>
            </a:r>
            <a:r>
              <a:rPr lang="zh-CN" altLang="en-US" sz="3200" dirty="0" smtClean="0">
                <a:solidFill>
                  <a:schemeClr val="bg1"/>
                </a:solidFill>
                <a:latin typeface="微软雅黑" pitchFamily="34" charset="-122"/>
                <a:ea typeface="微软雅黑" pitchFamily="34" charset="-122"/>
              </a:rPr>
              <a:t>：</a:t>
            </a:r>
            <a:r>
              <a:rPr lang="en-US" altLang="zh-CN" sz="3200" dirty="0" smtClean="0">
                <a:solidFill>
                  <a:schemeClr val="bg1"/>
                </a:solidFill>
                <a:latin typeface="微软雅黑" pitchFamily="34" charset="-122"/>
                <a:ea typeface="微软雅黑" pitchFamily="34" charset="-122"/>
              </a:rPr>
              <a:t>3.5</a:t>
            </a:r>
            <a:r>
              <a:rPr lang="zh-CN" altLang="en-US" sz="3200" dirty="0" smtClean="0">
                <a:solidFill>
                  <a:schemeClr val="bg1"/>
                </a:solidFill>
                <a:latin typeface="微软雅黑" pitchFamily="34" charset="-122"/>
                <a:ea typeface="微软雅黑" pitchFamily="34" charset="-122"/>
              </a:rPr>
              <a:t>输于改进后的“深蓝”。 </a:t>
            </a:r>
          </a:p>
          <a:p>
            <a:pPr marL="571500" indent="-571500">
              <a:buFont typeface="+mj-lt"/>
              <a:buAutoNum type="romanUcPeriod"/>
            </a:pPr>
            <a:r>
              <a:rPr lang="en-US" altLang="zh-CN" sz="3200" dirty="0" smtClean="0">
                <a:solidFill>
                  <a:schemeClr val="bg1"/>
                </a:solidFill>
                <a:latin typeface="微软雅黑" pitchFamily="34" charset="-122"/>
                <a:ea typeface="微软雅黑" pitchFamily="34" charset="-122"/>
              </a:rPr>
              <a:t>2003</a:t>
            </a:r>
            <a:r>
              <a:rPr lang="zh-CN" altLang="en-US" sz="3200" dirty="0" smtClean="0">
                <a:solidFill>
                  <a:schemeClr val="bg1"/>
                </a:solidFill>
                <a:latin typeface="微软雅黑" pitchFamily="34" charset="-122"/>
                <a:ea typeface="微软雅黑" pitchFamily="34" charset="-122"/>
              </a:rPr>
              <a:t>年</a:t>
            </a:r>
            <a:r>
              <a:rPr lang="en-US" altLang="zh-CN" sz="3200" dirty="0" smtClean="0">
                <a:solidFill>
                  <a:schemeClr val="bg1"/>
                </a:solidFill>
                <a:latin typeface="微软雅黑" pitchFamily="34" charset="-122"/>
                <a:ea typeface="微软雅黑" pitchFamily="34" charset="-122"/>
              </a:rPr>
              <a:t>2</a:t>
            </a:r>
            <a:r>
              <a:rPr lang="zh-CN" altLang="en-US" sz="3200" dirty="0" smtClean="0">
                <a:solidFill>
                  <a:schemeClr val="bg1"/>
                </a:solidFill>
                <a:latin typeface="微软雅黑" pitchFamily="34" charset="-122"/>
                <a:ea typeface="微软雅黑" pitchFamily="34" charset="-122"/>
              </a:rPr>
              <a:t>月</a:t>
            </a:r>
            <a:r>
              <a:rPr lang="en-US" altLang="zh-CN" sz="3200" dirty="0" smtClean="0">
                <a:solidFill>
                  <a:schemeClr val="bg1"/>
                </a:solidFill>
                <a:latin typeface="微软雅黑" pitchFamily="34" charset="-122"/>
                <a:ea typeface="微软雅黑" pitchFamily="34" charset="-122"/>
              </a:rPr>
              <a:t>Garry Kasparov 3:3</a:t>
            </a:r>
            <a:r>
              <a:rPr lang="zh-CN" altLang="en-US" sz="3200" dirty="0" smtClean="0">
                <a:solidFill>
                  <a:schemeClr val="bg1"/>
                </a:solidFill>
                <a:latin typeface="微软雅黑" pitchFamily="34" charset="-122"/>
                <a:ea typeface="微软雅黑" pitchFamily="34" charset="-122"/>
              </a:rPr>
              <a:t>战平 “小深”（</a:t>
            </a:r>
            <a:r>
              <a:rPr lang="en-US" altLang="zh-CN" sz="3200" dirty="0" smtClean="0">
                <a:solidFill>
                  <a:schemeClr val="bg1"/>
                </a:solidFill>
                <a:latin typeface="微软雅黑" pitchFamily="34" charset="-122"/>
                <a:ea typeface="微软雅黑" pitchFamily="34" charset="-122"/>
              </a:rPr>
              <a:t>Deep Junior</a:t>
            </a:r>
            <a:r>
              <a:rPr lang="zh-CN" altLang="en-US" sz="3200" dirty="0" smtClean="0">
                <a:solidFill>
                  <a:schemeClr val="bg1"/>
                </a:solidFill>
                <a:latin typeface="微软雅黑" pitchFamily="34" charset="-122"/>
                <a:ea typeface="微软雅黑" pitchFamily="34" charset="-122"/>
              </a:rPr>
              <a:t>）。 </a:t>
            </a:r>
          </a:p>
          <a:p>
            <a:pPr marL="571500" indent="-571500">
              <a:buFont typeface="+mj-lt"/>
              <a:buAutoNum type="romanUcPeriod"/>
            </a:pPr>
            <a:r>
              <a:rPr lang="en-US" altLang="zh-CN" sz="3200" dirty="0" smtClean="0">
                <a:solidFill>
                  <a:schemeClr val="bg1"/>
                </a:solidFill>
                <a:latin typeface="微软雅黑" pitchFamily="34" charset="-122"/>
                <a:ea typeface="微软雅黑" pitchFamily="34" charset="-122"/>
              </a:rPr>
              <a:t>2003</a:t>
            </a:r>
            <a:r>
              <a:rPr lang="zh-CN" altLang="en-US" sz="3200" dirty="0" smtClean="0">
                <a:solidFill>
                  <a:schemeClr val="bg1"/>
                </a:solidFill>
                <a:latin typeface="微软雅黑" pitchFamily="34" charset="-122"/>
                <a:ea typeface="微软雅黑" pitchFamily="34" charset="-122"/>
              </a:rPr>
              <a:t>年</a:t>
            </a:r>
            <a:r>
              <a:rPr lang="en-US" altLang="zh-CN" sz="3200" dirty="0" smtClean="0">
                <a:solidFill>
                  <a:schemeClr val="bg1"/>
                </a:solidFill>
                <a:latin typeface="微软雅黑" pitchFamily="34" charset="-122"/>
                <a:ea typeface="微软雅黑" pitchFamily="34" charset="-122"/>
              </a:rPr>
              <a:t>11</a:t>
            </a:r>
            <a:r>
              <a:rPr lang="zh-CN" altLang="en-US" sz="3200" dirty="0" smtClean="0">
                <a:solidFill>
                  <a:schemeClr val="bg1"/>
                </a:solidFill>
                <a:latin typeface="微软雅黑" pitchFamily="34" charset="-122"/>
                <a:ea typeface="微软雅黑" pitchFamily="34" charset="-122"/>
              </a:rPr>
              <a:t>月</a:t>
            </a:r>
            <a:r>
              <a:rPr lang="en-US" altLang="zh-CN" sz="3200" dirty="0" smtClean="0">
                <a:solidFill>
                  <a:schemeClr val="bg1"/>
                </a:solidFill>
                <a:latin typeface="微软雅黑" pitchFamily="34" charset="-122"/>
                <a:ea typeface="微软雅黑" pitchFamily="34" charset="-122"/>
              </a:rPr>
              <a:t>Garry Kasparov 2:2</a:t>
            </a:r>
            <a:r>
              <a:rPr lang="zh-CN" altLang="en-US" sz="3200" dirty="0" smtClean="0">
                <a:solidFill>
                  <a:schemeClr val="bg1"/>
                </a:solidFill>
                <a:latin typeface="微软雅黑" pitchFamily="34" charset="-122"/>
                <a:ea typeface="微软雅黑" pitchFamily="34" charset="-122"/>
              </a:rPr>
              <a:t>战平 “</a:t>
            </a:r>
            <a:r>
              <a:rPr lang="en-US" altLang="zh-CN" sz="3200" dirty="0" smtClean="0">
                <a:solidFill>
                  <a:schemeClr val="bg1"/>
                </a:solidFill>
                <a:latin typeface="微软雅黑" pitchFamily="34" charset="-122"/>
                <a:ea typeface="微软雅黑" pitchFamily="34" charset="-122"/>
              </a:rPr>
              <a:t>X3D</a:t>
            </a:r>
            <a:r>
              <a:rPr lang="zh-CN" altLang="en-US" sz="3200" dirty="0" smtClean="0">
                <a:solidFill>
                  <a:schemeClr val="bg1"/>
                </a:solidFill>
                <a:latin typeface="微软雅黑" pitchFamily="34" charset="-122"/>
                <a:ea typeface="微软雅黑" pitchFamily="34" charset="-122"/>
              </a:rPr>
              <a:t>德国人” </a:t>
            </a:r>
            <a:r>
              <a:rPr lang="en-US" altLang="zh-CN" sz="3200" dirty="0" smtClean="0">
                <a:solidFill>
                  <a:schemeClr val="bg1"/>
                </a:solidFill>
                <a:latin typeface="微软雅黑" pitchFamily="34" charset="-122"/>
                <a:ea typeface="微软雅黑" pitchFamily="34" charset="-122"/>
              </a:rPr>
              <a:t>(X3D-Fritz</a:t>
            </a:r>
            <a:r>
              <a:rPr lang="zh-CN" altLang="en-US" sz="3200" dirty="0" smtClean="0">
                <a:solidFill>
                  <a:schemeClr val="bg1"/>
                </a:solidFill>
                <a:latin typeface="微软雅黑" pitchFamily="34" charset="-122"/>
                <a:ea typeface="微软雅黑" pitchFamily="34" charset="-122"/>
              </a:rPr>
              <a:t>）。</a:t>
            </a:r>
            <a:endParaRPr lang="en-US" altLang="zh-CN" sz="3200" dirty="0" smtClean="0">
              <a:solidFill>
                <a:schemeClr val="bg1"/>
              </a:solidFill>
              <a:latin typeface="微软雅黑" pitchFamily="34" charset="-122"/>
              <a:ea typeface="微软雅黑" pitchFamily="34" charset="-122"/>
            </a:endParaRPr>
          </a:p>
          <a:p>
            <a:pPr marL="571500" indent="-571500">
              <a:buFont typeface="+mj-lt"/>
              <a:buAutoNum type="romanUcPeriod"/>
            </a:pPr>
            <a:r>
              <a:rPr lang="en-US" altLang="zh-CN" sz="3200" dirty="0" smtClean="0">
                <a:solidFill>
                  <a:schemeClr val="bg1"/>
                </a:solidFill>
                <a:latin typeface="微软雅黑" pitchFamily="34" charset="-122"/>
                <a:ea typeface="微软雅黑" pitchFamily="34" charset="-122"/>
              </a:rPr>
              <a:t>2016</a:t>
            </a:r>
            <a:r>
              <a:rPr lang="zh-CN" altLang="en-US" sz="3200" dirty="0" smtClean="0">
                <a:solidFill>
                  <a:schemeClr val="bg1"/>
                </a:solidFill>
                <a:latin typeface="微软雅黑" pitchFamily="34" charset="-122"/>
                <a:ea typeface="微软雅黑" pitchFamily="34" charset="-122"/>
              </a:rPr>
              <a:t>年 谷歌围棋人工智能</a:t>
            </a:r>
            <a:r>
              <a:rPr lang="en-US" altLang="zh-CN" sz="3200" dirty="0" smtClean="0">
                <a:solidFill>
                  <a:schemeClr val="bg1"/>
                </a:solidFill>
                <a:latin typeface="微软雅黑" pitchFamily="34" charset="-122"/>
                <a:ea typeface="微软雅黑" pitchFamily="34" charset="-122"/>
              </a:rPr>
              <a:t>AlphaGo4:1</a:t>
            </a:r>
            <a:r>
              <a:rPr lang="zh-CN" altLang="en-US" sz="3200" dirty="0" smtClean="0">
                <a:solidFill>
                  <a:schemeClr val="bg1"/>
                </a:solidFill>
                <a:latin typeface="微软雅黑" pitchFamily="34" charset="-122"/>
                <a:ea typeface="微软雅黑" pitchFamily="34" charset="-122"/>
              </a:rPr>
              <a:t>胜李世石。</a:t>
            </a:r>
            <a:endParaRPr lang="zh-CN" altLang="en-US" sz="3200"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nvSpPr>
        <p:spPr>
          <a:xfrm>
            <a:off x="0" y="0"/>
            <a:ext cx="9365226" cy="6858000"/>
          </a:xfrm>
          <a:prstGeom prst="cloud">
            <a:avLst/>
          </a:prstGeom>
          <a:solidFill>
            <a:srgbClr val="FFFFFF">
              <a:alpha val="23922"/>
            </a:srgb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3600" b="1" dirty="0" smtClean="0">
                <a:solidFill>
                  <a:srgbClr val="40E0C5"/>
                </a:solidFill>
                <a:latin typeface="微软雅黑" pitchFamily="34" charset="-122"/>
                <a:ea typeface="微软雅黑" pitchFamily="34" charset="-122"/>
              </a:rPr>
              <a:t>模式识别</a:t>
            </a:r>
            <a:endParaRPr lang="en-US" altLang="zh-CN" sz="3600" b="1" dirty="0" smtClean="0">
              <a:solidFill>
                <a:srgbClr val="40E0C5"/>
              </a:solidFill>
              <a:latin typeface="微软雅黑" pitchFamily="34" charset="-122"/>
              <a:ea typeface="微软雅黑" pitchFamily="34" charset="-122"/>
            </a:endParaRPr>
          </a:p>
          <a:p>
            <a:r>
              <a:rPr lang="zh-CN" altLang="en-US" sz="2800" dirty="0" smtClean="0">
                <a:solidFill>
                  <a:schemeClr val="bg1"/>
                </a:solidFill>
                <a:latin typeface="微软雅黑" pitchFamily="34" charset="-122"/>
                <a:ea typeface="微软雅黑" pitchFamily="34" charset="-122"/>
              </a:rPr>
              <a:t>主要有</a:t>
            </a:r>
            <a:r>
              <a:rPr lang="en-US" altLang="zh-CN" sz="2800" dirty="0" smtClean="0">
                <a:solidFill>
                  <a:schemeClr val="bg1"/>
                </a:solidFill>
                <a:latin typeface="微软雅黑" pitchFamily="34" charset="-122"/>
                <a:ea typeface="微软雅黑" pitchFamily="34" charset="-122"/>
              </a:rPr>
              <a:t>2D</a:t>
            </a:r>
            <a:r>
              <a:rPr lang="zh-CN" altLang="en-US" sz="2800" dirty="0" smtClean="0">
                <a:solidFill>
                  <a:schemeClr val="bg1"/>
                </a:solidFill>
                <a:latin typeface="微软雅黑" pitchFamily="34" charset="-122"/>
                <a:ea typeface="微软雅黑" pitchFamily="34" charset="-122"/>
              </a:rPr>
              <a:t>识别引擎、 </a:t>
            </a:r>
            <a:r>
              <a:rPr lang="en-US" altLang="zh-CN" sz="2800" dirty="0" smtClean="0">
                <a:solidFill>
                  <a:schemeClr val="bg1"/>
                </a:solidFill>
                <a:latin typeface="微软雅黑" pitchFamily="34" charset="-122"/>
                <a:ea typeface="微软雅黑" pitchFamily="34" charset="-122"/>
              </a:rPr>
              <a:t>3D</a:t>
            </a:r>
            <a:r>
              <a:rPr lang="zh-CN" altLang="en-US" sz="2800" dirty="0" smtClean="0">
                <a:solidFill>
                  <a:schemeClr val="bg1"/>
                </a:solidFill>
                <a:latin typeface="微软雅黑" pitchFamily="34" charset="-122"/>
                <a:ea typeface="微软雅黑" pitchFamily="34" charset="-122"/>
              </a:rPr>
              <a:t>识别引擎，驻波识别引擎以及多维识别引擎。</a:t>
            </a:r>
            <a:endParaRPr lang="en-US" altLang="zh-CN" sz="2800" dirty="0" smtClean="0">
              <a:solidFill>
                <a:schemeClr val="bg1"/>
              </a:solidFill>
              <a:latin typeface="微软雅黑" pitchFamily="34" charset="-122"/>
              <a:ea typeface="微软雅黑" pitchFamily="34" charset="-122"/>
            </a:endParaRPr>
          </a:p>
          <a:p>
            <a:r>
              <a:rPr lang="zh-CN" altLang="en-US" sz="2800" dirty="0" smtClean="0">
                <a:solidFill>
                  <a:schemeClr val="bg1"/>
                </a:solidFill>
                <a:latin typeface="微软雅黑" pitchFamily="34" charset="-122"/>
                <a:ea typeface="微软雅黑" pitchFamily="34" charset="-122"/>
              </a:rPr>
              <a:t>目前，</a:t>
            </a:r>
            <a:r>
              <a:rPr lang="en-US" altLang="zh-CN" sz="2800" dirty="0" smtClean="0">
                <a:solidFill>
                  <a:schemeClr val="bg1"/>
                </a:solidFill>
                <a:latin typeface="微软雅黑" pitchFamily="34" charset="-122"/>
                <a:ea typeface="微软雅黑" pitchFamily="34" charset="-122"/>
              </a:rPr>
              <a:t>2D</a:t>
            </a:r>
            <a:r>
              <a:rPr lang="zh-CN" altLang="en-US" sz="2800" dirty="0" smtClean="0">
                <a:solidFill>
                  <a:schemeClr val="bg1"/>
                </a:solidFill>
                <a:latin typeface="微软雅黑" pitchFamily="34" charset="-122"/>
                <a:ea typeface="微软雅黑" pitchFamily="34" charset="-122"/>
              </a:rPr>
              <a:t>识别引擎已推出指纹识别，人像识别 ，文字识别，图像识别 ，车牌识别；驻波识别引擎已推出语音识别。</a:t>
            </a:r>
            <a:endParaRPr lang="zh-CN" altLang="en-US" sz="2800" dirty="0">
              <a:solidFill>
                <a:schemeClr val="bg1"/>
              </a:solidFill>
              <a:latin typeface="微软雅黑" pitchFamily="34" charset="-122"/>
              <a:ea typeface="微软雅黑" pitchFamily="34" charset="-122"/>
            </a:endParaRPr>
          </a:p>
        </p:txBody>
      </p:sp>
      <p:pic>
        <p:nvPicPr>
          <p:cNvPr id="3" name="图片 2" descr="201504040813101588.jpg"/>
          <p:cNvPicPr>
            <a:picLocks noChangeAspect="1"/>
          </p:cNvPicPr>
          <p:nvPr/>
        </p:nvPicPr>
        <p:blipFill>
          <a:blip r:embed="rId2" cstate="print"/>
          <a:stretch>
            <a:fillRect/>
          </a:stretch>
        </p:blipFill>
        <p:spPr>
          <a:xfrm>
            <a:off x="7152968" y="2846438"/>
            <a:ext cx="5039032" cy="3800001"/>
          </a:xfrm>
          <a:prstGeom prst="cloud">
            <a:avLst/>
          </a:prstGeom>
          <a:ln>
            <a:solidFill>
              <a:srgbClr val="FFFFFF"/>
            </a:solid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nvSpPr>
        <p:spPr>
          <a:xfrm>
            <a:off x="0" y="339213"/>
            <a:ext cx="7949381" cy="6032090"/>
          </a:xfrm>
          <a:prstGeom prst="cloud">
            <a:avLst/>
          </a:prstGeom>
          <a:solidFill>
            <a:srgbClr val="FFFFFF">
              <a:alpha val="16863"/>
            </a:srgb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3600" b="1" dirty="0" smtClean="0">
                <a:solidFill>
                  <a:srgbClr val="40E0C5"/>
                </a:solidFill>
                <a:ea typeface="微软雅黑" pitchFamily="34" charset="-122"/>
              </a:rPr>
              <a:t>自动工程</a:t>
            </a:r>
          </a:p>
          <a:p>
            <a:pPr marL="571500" indent="-571500">
              <a:buFont typeface="+mj-lt"/>
              <a:buAutoNum type="romanUcPeriod"/>
            </a:pPr>
            <a:r>
              <a:rPr lang="zh-CN" altLang="en-US" sz="2800" b="1" dirty="0" smtClean="0">
                <a:solidFill>
                  <a:schemeClr val="bg1"/>
                </a:solidFill>
                <a:ea typeface="微软雅黑" pitchFamily="34" charset="-122"/>
              </a:rPr>
              <a:t>自动驾驶（</a:t>
            </a:r>
            <a:r>
              <a:rPr lang="en-US" altLang="zh-CN" sz="2800" b="1" dirty="0" smtClean="0">
                <a:solidFill>
                  <a:schemeClr val="bg1"/>
                </a:solidFill>
                <a:ea typeface="微软雅黑" pitchFamily="34" charset="-122"/>
              </a:rPr>
              <a:t>OSO</a:t>
            </a:r>
            <a:r>
              <a:rPr lang="zh-CN" altLang="en-US" sz="2800" b="1" dirty="0" smtClean="0">
                <a:solidFill>
                  <a:schemeClr val="bg1"/>
                </a:solidFill>
                <a:ea typeface="微软雅黑" pitchFamily="34" charset="-122"/>
              </a:rPr>
              <a:t>系统）</a:t>
            </a:r>
          </a:p>
          <a:p>
            <a:pPr marL="571500" indent="-571500">
              <a:buFont typeface="+mj-lt"/>
              <a:buAutoNum type="romanUcPeriod"/>
            </a:pPr>
            <a:r>
              <a:rPr lang="zh-CN" altLang="en-US" sz="2800" b="1" dirty="0" smtClean="0">
                <a:solidFill>
                  <a:schemeClr val="bg1"/>
                </a:solidFill>
                <a:ea typeface="微软雅黑" pitchFamily="34" charset="-122"/>
              </a:rPr>
              <a:t>印钞工厂（￥流水线）</a:t>
            </a:r>
          </a:p>
          <a:p>
            <a:pPr marL="571500" indent="-571500">
              <a:buFont typeface="+mj-lt"/>
              <a:buAutoNum type="romanUcPeriod"/>
            </a:pPr>
            <a:r>
              <a:rPr lang="zh-CN" altLang="en-US" sz="2800" b="1" dirty="0" smtClean="0">
                <a:solidFill>
                  <a:schemeClr val="bg1"/>
                </a:solidFill>
                <a:ea typeface="微软雅黑" pitchFamily="34" charset="-122"/>
              </a:rPr>
              <a:t>猎鹰系统（</a:t>
            </a:r>
            <a:r>
              <a:rPr lang="en-US" altLang="zh-CN" sz="2800" b="1" dirty="0" smtClean="0">
                <a:solidFill>
                  <a:schemeClr val="bg1"/>
                </a:solidFill>
                <a:ea typeface="微软雅黑" pitchFamily="34" charset="-122"/>
              </a:rPr>
              <a:t>YOD</a:t>
            </a:r>
            <a:r>
              <a:rPr lang="zh-CN" altLang="en-US" sz="2800" b="1" dirty="0" smtClean="0">
                <a:solidFill>
                  <a:schemeClr val="bg1"/>
                </a:solidFill>
                <a:ea typeface="微软雅黑" pitchFamily="34" charset="-122"/>
              </a:rPr>
              <a:t>绘图）</a:t>
            </a:r>
            <a:endParaRPr lang="zh-CN" altLang="en-US" sz="2800" b="1" dirty="0">
              <a:solidFill>
                <a:schemeClr val="bg1"/>
              </a:solidFill>
              <a:ea typeface="微软雅黑" pitchFamily="34" charset="-122"/>
            </a:endParaRPr>
          </a:p>
        </p:txBody>
      </p:sp>
      <p:pic>
        <p:nvPicPr>
          <p:cNvPr id="3" name="图片 2" descr="8d5494eef01f3a298fe314709925bc315c607c61.jpg"/>
          <p:cNvPicPr>
            <a:picLocks noChangeAspect="1"/>
          </p:cNvPicPr>
          <p:nvPr/>
        </p:nvPicPr>
        <p:blipFill>
          <a:blip r:embed="rId2" cstate="print"/>
          <a:stretch>
            <a:fillRect/>
          </a:stretch>
        </p:blipFill>
        <p:spPr>
          <a:xfrm>
            <a:off x="5914103" y="1548581"/>
            <a:ext cx="6277897" cy="5309419"/>
          </a:xfrm>
          <a:prstGeom prst="cloud">
            <a:avLst/>
          </a:prstGeom>
          <a:ln>
            <a:solidFill>
              <a:schemeClr val="bg1"/>
            </a:solid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云形 1"/>
          <p:cNvSpPr/>
          <p:nvPr/>
        </p:nvSpPr>
        <p:spPr>
          <a:xfrm>
            <a:off x="0" y="-250722"/>
            <a:ext cx="8554065" cy="6563032"/>
          </a:xfrm>
          <a:prstGeom prst="cloud">
            <a:avLst/>
          </a:prstGeom>
          <a:solidFill>
            <a:srgbClr val="FFFFFF">
              <a:alpha val="23137"/>
            </a:srgb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3200" b="1" dirty="0" smtClean="0">
                <a:solidFill>
                  <a:srgbClr val="40E0C5"/>
                </a:solidFill>
                <a:ea typeface="微软雅黑" pitchFamily="34" charset="-122"/>
              </a:rPr>
              <a:t>知识工程</a:t>
            </a:r>
          </a:p>
          <a:p>
            <a:r>
              <a:rPr lang="zh-CN" altLang="en-US" sz="3200" dirty="0" smtClean="0">
                <a:solidFill>
                  <a:schemeClr val="bg1"/>
                </a:solidFill>
                <a:ea typeface="微软雅黑" pitchFamily="34" charset="-122"/>
              </a:rPr>
              <a:t>以知识本身为处理对象，研究如何运用人工智能和软件技术，设计、构造和维护知识系统</a:t>
            </a:r>
            <a:r>
              <a:rPr lang="zh-CN" altLang="en-US" dirty="0" smtClean="0">
                <a:solidFill>
                  <a:schemeClr val="bg1"/>
                </a:solidFill>
                <a:ea typeface="微软雅黑" pitchFamily="34" charset="-122"/>
              </a:rPr>
              <a:t> </a:t>
            </a:r>
          </a:p>
          <a:p>
            <a:pPr marL="400050" indent="-400050">
              <a:buFont typeface="+mj-lt"/>
              <a:buAutoNum type="romanUcPeriod"/>
            </a:pPr>
            <a:r>
              <a:rPr lang="zh-CN" altLang="en-US" dirty="0" smtClean="0">
                <a:solidFill>
                  <a:schemeClr val="bg1"/>
                </a:solidFill>
                <a:ea typeface="微软雅黑" pitchFamily="34" charset="-122"/>
              </a:rPr>
              <a:t>　　        </a:t>
            </a:r>
            <a:r>
              <a:rPr lang="zh-CN" altLang="en-US" sz="2800" dirty="0" smtClean="0">
                <a:solidFill>
                  <a:schemeClr val="bg1"/>
                </a:solidFill>
                <a:ea typeface="微软雅黑" pitchFamily="34" charset="-122"/>
              </a:rPr>
              <a:t>专家系统 </a:t>
            </a:r>
          </a:p>
          <a:p>
            <a:pPr marL="571500" indent="-571500">
              <a:buFont typeface="+mj-lt"/>
              <a:buAutoNum type="romanUcPeriod"/>
            </a:pPr>
            <a:r>
              <a:rPr lang="zh-CN" altLang="en-US" sz="2800" dirty="0" smtClean="0">
                <a:solidFill>
                  <a:schemeClr val="bg1"/>
                </a:solidFill>
                <a:ea typeface="微软雅黑" pitchFamily="34" charset="-122"/>
              </a:rPr>
              <a:t>　　智能搜索引擎</a:t>
            </a:r>
            <a:endParaRPr lang="zh-CN" altLang="en-US" sz="2800" dirty="0" smtClean="0">
              <a:solidFill>
                <a:srgbClr val="FFFFFF"/>
              </a:solidFill>
              <a:ea typeface="微软雅黑" pitchFamily="34" charset="-122"/>
            </a:endParaRPr>
          </a:p>
          <a:p>
            <a:pPr marL="571500" indent="-571500">
              <a:buFont typeface="+mj-lt"/>
              <a:buAutoNum type="romanUcPeriod"/>
            </a:pPr>
            <a:r>
              <a:rPr lang="zh-CN" altLang="en-US" sz="2800" dirty="0" smtClean="0">
                <a:solidFill>
                  <a:schemeClr val="bg1"/>
                </a:solidFill>
                <a:ea typeface="微软雅黑" pitchFamily="34" charset="-122"/>
              </a:rPr>
              <a:t>　　计算机视觉和图像处理</a:t>
            </a:r>
          </a:p>
          <a:p>
            <a:pPr marL="571500" indent="-571500">
              <a:buFont typeface="+mj-lt"/>
              <a:buAutoNum type="romanUcPeriod"/>
            </a:pPr>
            <a:r>
              <a:rPr lang="zh-CN" altLang="en-US" sz="2800" dirty="0" smtClean="0">
                <a:solidFill>
                  <a:schemeClr val="bg1"/>
                </a:solidFill>
                <a:ea typeface="微软雅黑" pitchFamily="34" charset="-122"/>
              </a:rPr>
              <a:t>　　机器翻译和自然语言理解 </a:t>
            </a:r>
          </a:p>
          <a:p>
            <a:pPr marL="571500" indent="-571500">
              <a:buFont typeface="+mj-lt"/>
              <a:buAutoNum type="romanUcPeriod"/>
            </a:pPr>
            <a:r>
              <a:rPr lang="zh-CN" altLang="en-US" sz="2800" dirty="0" smtClean="0">
                <a:solidFill>
                  <a:schemeClr val="bg1"/>
                </a:solidFill>
                <a:ea typeface="微软雅黑" pitchFamily="34" charset="-122"/>
              </a:rPr>
              <a:t>　　数据挖掘和知识发现 </a:t>
            </a:r>
            <a:endParaRPr lang="zh-CN" altLang="en-US" sz="2800" dirty="0">
              <a:solidFill>
                <a:schemeClr val="bg1"/>
              </a:solidFill>
              <a:ea typeface="微软雅黑" pitchFamily="34" charset="-122"/>
            </a:endParaRPr>
          </a:p>
        </p:txBody>
      </p:sp>
      <p:pic>
        <p:nvPicPr>
          <p:cNvPr id="3" name="图片 2" descr="105231o93bg3fb5t569dn5.jpg"/>
          <p:cNvPicPr>
            <a:picLocks noChangeAspect="1"/>
          </p:cNvPicPr>
          <p:nvPr/>
        </p:nvPicPr>
        <p:blipFill>
          <a:blip r:embed="rId2" cstate="print"/>
          <a:stretch>
            <a:fillRect/>
          </a:stretch>
        </p:blipFill>
        <p:spPr>
          <a:xfrm>
            <a:off x="6504039" y="2268793"/>
            <a:ext cx="5687961" cy="4267200"/>
          </a:xfrm>
          <a:prstGeom prst="cloud">
            <a:avLst/>
          </a:prstGeom>
          <a:ln>
            <a:solidFill>
              <a:schemeClr val="bg1"/>
            </a:solid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弧形 2"/>
          <p:cNvSpPr/>
          <p:nvPr/>
        </p:nvSpPr>
        <p:spPr>
          <a:xfrm>
            <a:off x="4196925" y="1568277"/>
            <a:ext cx="3877072" cy="3877072"/>
          </a:xfrm>
          <a:prstGeom prst="arc">
            <a:avLst>
              <a:gd name="adj1" fmla="val 5242537"/>
              <a:gd name="adj2" fmla="val 20088988"/>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弧形 3"/>
          <p:cNvSpPr/>
          <p:nvPr/>
        </p:nvSpPr>
        <p:spPr>
          <a:xfrm>
            <a:off x="4196925" y="1568277"/>
            <a:ext cx="3877072" cy="3877072"/>
          </a:xfrm>
          <a:prstGeom prst="arc">
            <a:avLst>
              <a:gd name="adj1" fmla="val 19846732"/>
              <a:gd name="adj2" fmla="val 5816273"/>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弧形 4"/>
          <p:cNvSpPr/>
          <p:nvPr/>
        </p:nvSpPr>
        <p:spPr>
          <a:xfrm flipH="1">
            <a:off x="3979409" y="1350761"/>
            <a:ext cx="4312104" cy="4312104"/>
          </a:xfrm>
          <a:prstGeom prst="arc">
            <a:avLst>
              <a:gd name="adj1" fmla="val 16200000"/>
              <a:gd name="adj2" fmla="val 32168"/>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p:cNvSpPr>
            <a:spLocks/>
          </p:cNvSpPr>
          <p:nvPr/>
        </p:nvSpPr>
        <p:spPr>
          <a:xfrm>
            <a:off x="3979409" y="1350761"/>
            <a:ext cx="4312104" cy="4312104"/>
          </a:xfrm>
          <a:prstGeom prst="arc">
            <a:avLst>
              <a:gd name="adj1" fmla="val 18475225"/>
              <a:gd name="adj2" fmla="val 7613812"/>
            </a:avLst>
          </a:prstGeom>
          <a:noFill/>
          <a:ln w="3175">
            <a:solidFill>
              <a:schemeClr val="bg1">
                <a:alpha val="36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弧形 6"/>
          <p:cNvSpPr/>
          <p:nvPr/>
        </p:nvSpPr>
        <p:spPr>
          <a:xfrm>
            <a:off x="3979409" y="1350761"/>
            <a:ext cx="4312104" cy="4312104"/>
          </a:xfrm>
          <a:prstGeom prst="arc">
            <a:avLst>
              <a:gd name="adj1" fmla="val 21274537"/>
              <a:gd name="adj2" fmla="val 3359282"/>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连接符 10"/>
          <p:cNvCxnSpPr/>
          <p:nvPr/>
        </p:nvCxnSpPr>
        <p:spPr>
          <a:xfrm>
            <a:off x="4824081" y="5406137"/>
            <a:ext cx="344524" cy="128262"/>
          </a:xfrm>
          <a:prstGeom prst="line">
            <a:avLst/>
          </a:prstGeom>
          <a:ln w="3175">
            <a:gradFill>
              <a:gsLst>
                <a:gs pos="27000">
                  <a:srgbClr val="40E0C5"/>
                </a:gs>
                <a:gs pos="31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08168" y="1720769"/>
            <a:ext cx="238956" cy="88960"/>
          </a:xfrm>
          <a:prstGeom prst="line">
            <a:avLst/>
          </a:prstGeom>
          <a:ln w="3175">
            <a:gradFill>
              <a:gsLst>
                <a:gs pos="84000">
                  <a:srgbClr val="40E0C5"/>
                </a:gs>
                <a:gs pos="78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28558" y="1720769"/>
            <a:ext cx="90097" cy="3354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138943" y="4745294"/>
            <a:ext cx="86830" cy="86830"/>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665566" y="3463398"/>
            <a:ext cx="86830" cy="86830"/>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4599614" y="1618527"/>
            <a:ext cx="2992772" cy="2895647"/>
          </a:xfrm>
          <a:prstGeom prst="triangle">
            <a:avLst>
              <a:gd name="adj" fmla="val 50216"/>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V="1">
            <a:off x="4582070" y="2421247"/>
            <a:ext cx="3027859" cy="2753770"/>
          </a:xfrm>
          <a:prstGeom prst="triangle">
            <a:avLst>
              <a:gd name="adj" fmla="val 5021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691587" y="2475536"/>
            <a:ext cx="2916581" cy="1999960"/>
            <a:chOff x="3714947" y="1903075"/>
            <a:chExt cx="1294185" cy="1497594"/>
          </a:xfrm>
        </p:grpSpPr>
        <p:sp>
          <p:nvSpPr>
            <p:cNvPr id="21" name="文本框 20"/>
            <p:cNvSpPr txBox="1"/>
            <p:nvPr/>
          </p:nvSpPr>
          <p:spPr>
            <a:xfrm>
              <a:off x="4071692" y="2962783"/>
              <a:ext cx="504056" cy="437886"/>
            </a:xfrm>
            <a:prstGeom prst="rect">
              <a:avLst/>
            </a:prstGeom>
            <a:noFill/>
          </p:spPr>
          <p:txBody>
            <a:bodyPr wrap="square" rtlCol="0">
              <a:spAutoFit/>
            </a:bodyPr>
            <a:lstStyle/>
            <a:p>
              <a:pPr algn="ctr"/>
              <a:r>
                <a:rPr lang="en-US" altLang="zh-CN" sz="3200" b="1" dirty="0">
                  <a:solidFill>
                    <a:schemeClr val="bg1"/>
                  </a:solidFill>
                </a:rPr>
                <a:t>5</a:t>
              </a:r>
              <a:endParaRPr lang="zh-CN" altLang="en-US" sz="3200" b="1" dirty="0">
                <a:solidFill>
                  <a:schemeClr val="bg1"/>
                </a:solidFill>
              </a:endParaRPr>
            </a:p>
          </p:txBody>
        </p:sp>
        <p:sp>
          <p:nvSpPr>
            <p:cNvPr id="22" name="文本框 21"/>
            <p:cNvSpPr txBox="1"/>
            <p:nvPr/>
          </p:nvSpPr>
          <p:spPr>
            <a:xfrm>
              <a:off x="3714947" y="1903075"/>
              <a:ext cx="1294185" cy="437886"/>
            </a:xfrm>
            <a:prstGeom prst="rect">
              <a:avLst/>
            </a:prstGeom>
            <a:noFill/>
          </p:spPr>
          <p:txBody>
            <a:bodyPr wrap="square" rtlCol="0">
              <a:spAutoFit/>
            </a:bodyPr>
            <a:lstStyle/>
            <a:p>
              <a:pPr algn="ctr"/>
              <a:r>
                <a:rPr lang="en-US" altLang="zh-CN" sz="3200" b="1" dirty="0" smtClean="0">
                  <a:solidFill>
                    <a:schemeClr val="tx1">
                      <a:lumMod val="85000"/>
                      <a:lumOff val="15000"/>
                    </a:schemeClr>
                  </a:solidFill>
                  <a:latin typeface="Arial" panose="020B0604020202020204" pitchFamily="34" charset="0"/>
                  <a:cs typeface="Arial" panose="020B0604020202020204" pitchFamily="34" charset="0"/>
                </a:rPr>
                <a:t>FOUR</a:t>
              </a:r>
              <a:endParaRPr lang="zh-CN" altLang="en-US" sz="32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3" name="矩形 22"/>
            <p:cNvSpPr/>
            <p:nvPr/>
          </p:nvSpPr>
          <p:spPr>
            <a:xfrm>
              <a:off x="3802571" y="2323862"/>
              <a:ext cx="1089011" cy="67039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300" dirty="0" smtClean="0">
                  <a:latin typeface="微软雅黑" panose="020B0503020204020204" pitchFamily="34" charset="-122"/>
                  <a:ea typeface="微软雅黑" panose="020B0503020204020204" pitchFamily="34" charset="-122"/>
                </a:rPr>
                <a:t>第四部分   发展争议</a:t>
              </a:r>
              <a:endParaRPr lang="zh-CN" altLang="en-US" sz="2800" b="1" spc="300"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271197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50"/>
                                        <p:tgtEl>
                                          <p:spTgt spid="4"/>
                                        </p:tgtEl>
                                      </p:cBhvr>
                                    </p:animEffect>
                                  </p:childTnLst>
                                </p:cTn>
                              </p:par>
                            </p:childTnLst>
                          </p:cTn>
                        </p:par>
                        <p:par>
                          <p:cTn id="11" fill="hold">
                            <p:stCondLst>
                              <p:cond delay="25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250"/>
                            </p:stCondLst>
                            <p:childTnLst>
                              <p:par>
                                <p:cTn id="15" presetID="21"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250"/>
                                        <p:tgtEl>
                                          <p:spTgt spid="18"/>
                                        </p:tgtEl>
                                      </p:cBhvr>
                                    </p:animEffect>
                                  </p:childTnLst>
                                </p:cTn>
                              </p:par>
                            </p:childTnLst>
                          </p:cTn>
                        </p:par>
                        <p:par>
                          <p:cTn id="18" fill="hold">
                            <p:stCondLst>
                              <p:cond delay="500"/>
                            </p:stCondLst>
                            <p:childTnLst>
                              <p:par>
                                <p:cTn id="19" presetID="8"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amond(in)">
                                      <p:cBhvr>
                                        <p:cTn id="21" dur="250"/>
                                        <p:tgtEl>
                                          <p:spTgt spid="19"/>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250" fill="hold"/>
                                        <p:tgtEl>
                                          <p:spTgt spid="20"/>
                                        </p:tgtEl>
                                        <p:attrNameLst>
                                          <p:attrName>ppt_w</p:attrName>
                                        </p:attrNameLst>
                                      </p:cBhvr>
                                      <p:tavLst>
                                        <p:tav tm="0">
                                          <p:val>
                                            <p:fltVal val="0"/>
                                          </p:val>
                                        </p:tav>
                                        <p:tav tm="100000">
                                          <p:val>
                                            <p:strVal val="#ppt_w"/>
                                          </p:val>
                                        </p:tav>
                                      </p:tavLst>
                                    </p:anim>
                                    <p:anim calcmode="lin" valueType="num">
                                      <p:cBhvr>
                                        <p:cTn id="26" dur="250" fill="hold"/>
                                        <p:tgtEl>
                                          <p:spTgt spid="20"/>
                                        </p:tgtEl>
                                        <p:attrNameLst>
                                          <p:attrName>ppt_h</p:attrName>
                                        </p:attrNameLst>
                                      </p:cBhvr>
                                      <p:tavLst>
                                        <p:tav tm="0">
                                          <p:val>
                                            <p:fltVal val="0"/>
                                          </p:val>
                                        </p:tav>
                                        <p:tav tm="100000">
                                          <p:val>
                                            <p:strVal val="#ppt_h"/>
                                          </p:val>
                                        </p:tav>
                                      </p:tavLst>
                                    </p:anim>
                                    <p:animEffect transition="in" filter="fade">
                                      <p:cBhvr>
                                        <p:cTn id="27" dur="250"/>
                                        <p:tgtEl>
                                          <p:spTgt spid="20"/>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heel(1)">
                                      <p:cBhvr>
                                        <p:cTn id="30" dur="250"/>
                                        <p:tgtEl>
                                          <p:spTgt spid="6"/>
                                        </p:tgtEl>
                                      </p:cBhvr>
                                    </p:animEffect>
                                  </p:childTnLst>
                                </p:cTn>
                              </p:par>
                              <p:par>
                                <p:cTn id="31" presetID="21" presetClass="entr" presetSubtype="1" fill="hold" grpId="0" nodeType="withEffect">
                                  <p:stCondLst>
                                    <p:cond delay="100"/>
                                  </p:stCondLst>
                                  <p:childTnLst>
                                    <p:set>
                                      <p:cBhvr>
                                        <p:cTn id="32" dur="1" fill="hold">
                                          <p:stCondLst>
                                            <p:cond delay="0"/>
                                          </p:stCondLst>
                                        </p:cTn>
                                        <p:tgtEl>
                                          <p:spTgt spid="7"/>
                                        </p:tgtEl>
                                        <p:attrNameLst>
                                          <p:attrName>style.visibility</p:attrName>
                                        </p:attrNameLst>
                                      </p:cBhvr>
                                      <p:to>
                                        <p:strVal val="visible"/>
                                      </p:to>
                                    </p:set>
                                    <p:animEffect transition="in" filter="wheel(1)">
                                      <p:cBhvr>
                                        <p:cTn id="33" dur="250"/>
                                        <p:tgtEl>
                                          <p:spTgt spid="7"/>
                                        </p:tgtEl>
                                      </p:cBhvr>
                                    </p:animEffect>
                                  </p:childTnLst>
                                </p:cTn>
                              </p:par>
                            </p:childTnLst>
                          </p:cTn>
                        </p:par>
                        <p:par>
                          <p:cTn id="34" fill="hold">
                            <p:stCondLst>
                              <p:cond delay="1100"/>
                            </p:stCondLst>
                            <p:childTnLst>
                              <p:par>
                                <p:cTn id="35" presetID="1"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21" presetClass="entr" presetSubtype="8"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8)">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5" grpId="0" animBg="1"/>
      <p:bldP spid="16"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任意多边形 28"/>
          <p:cNvSpPr/>
          <p:nvPr/>
        </p:nvSpPr>
        <p:spPr>
          <a:xfrm>
            <a:off x="-972457" y="2664359"/>
            <a:ext cx="11683145" cy="4224313"/>
          </a:xfrm>
          <a:custGeom>
            <a:avLst/>
            <a:gdLst>
              <a:gd name="connsiteX0" fmla="*/ 2638 w 9152989"/>
              <a:gd name="connsiteY0" fmla="*/ 3857625 h 3878772"/>
              <a:gd name="connsiteX1" fmla="*/ 5450908 w 9152989"/>
              <a:gd name="connsiteY1" fmla="*/ 3870217 h 3878772"/>
              <a:gd name="connsiteX2" fmla="*/ 5450911 w 9152989"/>
              <a:gd name="connsiteY2" fmla="*/ 3870293 h 3878772"/>
              <a:gd name="connsiteX3" fmla="*/ 2637 w 9152989"/>
              <a:gd name="connsiteY3" fmla="*/ 3859000 h 3878772"/>
              <a:gd name="connsiteX4" fmla="*/ 0 w 9152989"/>
              <a:gd name="connsiteY4" fmla="*/ 0 h 3878772"/>
              <a:gd name="connsiteX5" fmla="*/ 3562202 w 9152989"/>
              <a:gd name="connsiteY5" fmla="*/ 303849 h 3878772"/>
              <a:gd name="connsiteX6" fmla="*/ 9152851 w 9152989"/>
              <a:gd name="connsiteY6" fmla="*/ 3878772 h 3878772"/>
              <a:gd name="connsiteX7" fmla="*/ 5450908 w 9152989"/>
              <a:gd name="connsiteY7" fmla="*/ 3870217 h 3878772"/>
              <a:gd name="connsiteX8" fmla="*/ 5441423 w 9152989"/>
              <a:gd name="connsiteY8" fmla="*/ 3641909 h 3878772"/>
              <a:gd name="connsiteX9" fmla="*/ 3051648 w 9152989"/>
              <a:gd name="connsiteY9" fmla="*/ 817256 h 3878772"/>
              <a:gd name="connsiteX10" fmla="*/ 3788 w 9152989"/>
              <a:gd name="connsiteY10" fmla="*/ 188700 h 3878772"/>
              <a:gd name="connsiteX11" fmla="*/ 2638 w 9152989"/>
              <a:gd name="connsiteY11" fmla="*/ 3857625 h 3878772"/>
              <a:gd name="connsiteX12" fmla="*/ 2637 w 9152989"/>
              <a:gd name="connsiteY12" fmla="*/ 3857625 h 387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52989" h="3878772">
                <a:moveTo>
                  <a:pt x="2638" y="3857625"/>
                </a:moveTo>
                <a:lnTo>
                  <a:pt x="5450908" y="3870217"/>
                </a:lnTo>
                <a:lnTo>
                  <a:pt x="5450911" y="3870293"/>
                </a:lnTo>
                <a:lnTo>
                  <a:pt x="2637" y="3859000"/>
                </a:lnTo>
                <a:close/>
                <a:moveTo>
                  <a:pt x="0" y="0"/>
                </a:moveTo>
                <a:cubicBezTo>
                  <a:pt x="1223647" y="-149"/>
                  <a:pt x="2434937" y="103172"/>
                  <a:pt x="3562202" y="303849"/>
                </a:cubicBezTo>
                <a:cubicBezTo>
                  <a:pt x="6967447" y="910054"/>
                  <a:pt x="9173115" y="2320461"/>
                  <a:pt x="9152851" y="3878772"/>
                </a:cubicBezTo>
                <a:lnTo>
                  <a:pt x="5450908" y="3870217"/>
                </a:lnTo>
                <a:lnTo>
                  <a:pt x="5441423" y="3641909"/>
                </a:lnTo>
                <a:cubicBezTo>
                  <a:pt x="5341668" y="2505520"/>
                  <a:pt x="4462701" y="1459147"/>
                  <a:pt x="3051648" y="817256"/>
                </a:cubicBezTo>
                <a:cubicBezTo>
                  <a:pt x="2151424" y="407743"/>
                  <a:pt x="1090038" y="188855"/>
                  <a:pt x="3788" y="188700"/>
                </a:cubicBezTo>
                <a:lnTo>
                  <a:pt x="2638" y="3857625"/>
                </a:lnTo>
                <a:lnTo>
                  <a:pt x="2637" y="3857625"/>
                </a:lnTo>
                <a:close/>
              </a:path>
            </a:pathLst>
          </a:custGeom>
          <a:solidFill>
            <a:sysClr val="window" lastClr="FFFFFF">
              <a:lumMod val="75000"/>
              <a:alpha val="43000"/>
            </a:sysClr>
          </a:solidFill>
          <a:ln w="22225" cap="flat" cmpd="sng" algn="ctr">
            <a:noFill/>
            <a:prstDash val="solid"/>
            <a:round/>
            <a:headEnd type="none" w="med" len="med"/>
            <a:tailEnd type="none" w="med" len="med"/>
          </a:ln>
          <a:effectLst/>
        </p:spPr>
        <p:txBody>
          <a:bodyPr wrap="square" anchor="ctr">
            <a:noAutofit/>
          </a:bodyPr>
          <a:lstStyle/>
          <a:p>
            <a:pPr algn="ctr" defTabSz="914400"/>
            <a:endParaRPr lang="zh-CN" altLang="zh-CN">
              <a:solidFill>
                <a:srgbClr val="000000"/>
              </a:solidFill>
              <a:latin typeface="Calibri" pitchFamily="-65" charset="0"/>
            </a:endParaRPr>
          </a:p>
        </p:txBody>
      </p:sp>
      <p:sp>
        <p:nvSpPr>
          <p:cNvPr id="2" name="文本框 1"/>
          <p:cNvSpPr txBox="1"/>
          <p:nvPr/>
        </p:nvSpPr>
        <p:spPr>
          <a:xfrm>
            <a:off x="933450" y="402877"/>
            <a:ext cx="3602924"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电影中的人工智能</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24" name="Arc 17"/>
          <p:cNvSpPr/>
          <p:nvPr/>
        </p:nvSpPr>
        <p:spPr>
          <a:xfrm>
            <a:off x="-5448300" y="3187700"/>
            <a:ext cx="10896600" cy="7340600"/>
          </a:xfrm>
          <a:prstGeom prst="arc">
            <a:avLst>
              <a:gd name="adj1" fmla="val 16201078"/>
              <a:gd name="adj2" fmla="val 7125"/>
            </a:avLst>
          </a:prstGeom>
          <a:noFill/>
          <a:ln w="85725" cap="flat" cmpd="sng" algn="ctr">
            <a:noFill/>
            <a:prstDash val="solid"/>
            <a:round/>
            <a:headEnd type="none" w="med" len="med"/>
            <a:tailEnd type="none" w="med" len="med"/>
          </a:ln>
          <a:effectLst/>
        </p:spPr>
        <p:txBody>
          <a:bodyPr anchor="ctr"/>
          <a:lstStyle/>
          <a:p>
            <a:pPr algn="ctr" defTabSz="914400"/>
            <a:endParaRPr lang="zh-CN" altLang="zh-CN">
              <a:solidFill>
                <a:srgbClr val="000000"/>
              </a:solidFill>
              <a:latin typeface="Calibri" pitchFamily="-65" charset="0"/>
            </a:endParaRPr>
          </a:p>
        </p:txBody>
      </p:sp>
      <p:grpSp>
        <p:nvGrpSpPr>
          <p:cNvPr id="13" name="组合 12"/>
          <p:cNvGrpSpPr/>
          <p:nvPr/>
        </p:nvGrpSpPr>
        <p:grpSpPr>
          <a:xfrm>
            <a:off x="696185" y="1560178"/>
            <a:ext cx="1923190" cy="1722116"/>
            <a:chOff x="592926" y="1767156"/>
            <a:chExt cx="1923190" cy="1722116"/>
          </a:xfrm>
        </p:grpSpPr>
        <p:pic>
          <p:nvPicPr>
            <p:cNvPr id="30" name="Picture 2"/>
            <p:cNvPicPr>
              <a:picLocks noChangeAspect="1" noChangeArrowheads="1"/>
            </p:cNvPicPr>
            <p:nvPr/>
          </p:nvPicPr>
          <p:blipFill>
            <a:blip r:embed="rId2" cstate="print"/>
            <a:stretch>
              <a:fillRect/>
            </a:stretch>
          </p:blipFill>
          <p:spPr bwMode="auto">
            <a:xfrm>
              <a:off x="592926" y="1767156"/>
              <a:ext cx="1923190" cy="1373522"/>
            </a:xfrm>
            <a:prstGeom prst="rect">
              <a:avLst/>
            </a:prstGeom>
            <a:noFill/>
            <a:ln>
              <a:noFill/>
            </a:ln>
          </p:spPr>
        </p:pic>
        <p:sp>
          <p:nvSpPr>
            <p:cNvPr id="32" name="文本框 185"/>
            <p:cNvSpPr txBox="1"/>
            <p:nvPr/>
          </p:nvSpPr>
          <p:spPr>
            <a:xfrm>
              <a:off x="743312" y="3027607"/>
              <a:ext cx="1092801" cy="461665"/>
            </a:xfrm>
            <a:prstGeom prst="rect">
              <a:avLst/>
            </a:prstGeom>
            <a:noFill/>
          </p:spPr>
          <p:txBody>
            <a:bodyPr wrap="square" rtlCol="0">
              <a:spAutoFit/>
            </a:bodyPr>
            <a:lstStyle/>
            <a:p>
              <a:endParaRPr lang="zh-CN" altLang="en-US" sz="2400" b="1" spc="300" dirty="0">
                <a:solidFill>
                  <a:srgbClr val="40E0C5"/>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2027150" y="1281060"/>
            <a:ext cx="1464701" cy="2185012"/>
            <a:chOff x="1526907" y="1398255"/>
            <a:chExt cx="1464701" cy="2185012"/>
          </a:xfrm>
        </p:grpSpPr>
        <p:pic>
          <p:nvPicPr>
            <p:cNvPr id="31" name="Picture 3"/>
            <p:cNvPicPr>
              <a:picLocks noChangeAspect="1" noChangeArrowheads="1"/>
            </p:cNvPicPr>
            <p:nvPr/>
          </p:nvPicPr>
          <p:blipFill>
            <a:blip r:embed="rId3" cstate="print"/>
            <a:stretch>
              <a:fillRect/>
            </a:stretch>
          </p:blipFill>
          <p:spPr bwMode="auto">
            <a:xfrm>
              <a:off x="1690507" y="1398255"/>
              <a:ext cx="1301101" cy="1726668"/>
            </a:xfrm>
            <a:prstGeom prst="roundRect">
              <a:avLst>
                <a:gd name="adj" fmla="val 2547"/>
              </a:avLst>
            </a:prstGeom>
            <a:solidFill>
              <a:srgbClr val="FFFFFF">
                <a:shade val="85000"/>
              </a:srgbClr>
            </a:solidFill>
            <a:ln>
              <a:noFill/>
            </a:ln>
            <a:effectLst>
              <a:reflection blurRad="12700" stA="38000" endPos="28000" dist="5000" dir="5400000" sy="-100000" algn="bl" rotWithShape="0"/>
            </a:effectLst>
          </p:spPr>
        </p:pic>
        <p:sp>
          <p:nvSpPr>
            <p:cNvPr id="34" name="文本框 185"/>
            <p:cNvSpPr txBox="1"/>
            <p:nvPr/>
          </p:nvSpPr>
          <p:spPr>
            <a:xfrm>
              <a:off x="1526907" y="3121602"/>
              <a:ext cx="1238406" cy="461665"/>
            </a:xfrm>
            <a:prstGeom prst="rect">
              <a:avLst/>
            </a:prstGeom>
            <a:noFill/>
          </p:spPr>
          <p:txBody>
            <a:bodyPr wrap="square" rtlCol="0">
              <a:spAutoFit/>
            </a:bodyPr>
            <a:lstStyle/>
            <a:p>
              <a:endParaRPr lang="zh-CN" altLang="en-US" sz="2400" b="1" spc="300" dirty="0">
                <a:solidFill>
                  <a:srgbClr val="40E0C5"/>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3137865" y="1806467"/>
            <a:ext cx="2153897" cy="1961512"/>
            <a:chOff x="3456329" y="1835220"/>
            <a:chExt cx="2153897" cy="1961512"/>
          </a:xfrm>
        </p:grpSpPr>
        <p:pic>
          <p:nvPicPr>
            <p:cNvPr id="39" name="Picture 3"/>
            <p:cNvPicPr>
              <a:picLocks noChangeAspect="1" noChangeArrowheads="1"/>
            </p:cNvPicPr>
            <p:nvPr/>
          </p:nvPicPr>
          <p:blipFill>
            <a:blip r:embed="rId4" cstate="print"/>
            <a:stretch>
              <a:fillRect/>
            </a:stretch>
          </p:blipFill>
          <p:spPr bwMode="auto">
            <a:xfrm>
              <a:off x="3564611" y="1835220"/>
              <a:ext cx="2045615" cy="1308208"/>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35" name="文本框 185"/>
            <p:cNvSpPr txBox="1"/>
            <p:nvPr/>
          </p:nvSpPr>
          <p:spPr>
            <a:xfrm>
              <a:off x="3456329" y="3335067"/>
              <a:ext cx="1092801" cy="461665"/>
            </a:xfrm>
            <a:prstGeom prst="rect">
              <a:avLst/>
            </a:prstGeom>
            <a:noFill/>
          </p:spPr>
          <p:txBody>
            <a:bodyPr wrap="square" rtlCol="0">
              <a:spAutoFit/>
            </a:bodyPr>
            <a:lstStyle/>
            <a:p>
              <a:endParaRPr lang="zh-CN" altLang="en-US" sz="2400" b="1" spc="300" dirty="0">
                <a:solidFill>
                  <a:srgbClr val="40E0C5"/>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3760839" y="1980087"/>
            <a:ext cx="2726046" cy="2198696"/>
            <a:chOff x="3760839" y="1980087"/>
            <a:chExt cx="2726046" cy="2198696"/>
          </a:xfrm>
        </p:grpSpPr>
        <p:pic>
          <p:nvPicPr>
            <p:cNvPr id="10" name="图片 9"/>
            <p:cNvPicPr>
              <a:picLocks noChangeAspect="1"/>
            </p:cNvPicPr>
            <p:nvPr/>
          </p:nvPicPr>
          <p:blipFill>
            <a:blip r:embed="rId5" cstate="print"/>
            <a:stretch>
              <a:fillRect/>
            </a:stretch>
          </p:blipFill>
          <p:spPr>
            <a:xfrm>
              <a:off x="3760839" y="1980087"/>
              <a:ext cx="2726046" cy="1297179"/>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36" name="文本框 185"/>
            <p:cNvSpPr txBox="1"/>
            <p:nvPr/>
          </p:nvSpPr>
          <p:spPr>
            <a:xfrm>
              <a:off x="3991853" y="3717118"/>
              <a:ext cx="1655044" cy="461665"/>
            </a:xfrm>
            <a:prstGeom prst="rect">
              <a:avLst/>
            </a:prstGeom>
            <a:noFill/>
          </p:spPr>
          <p:txBody>
            <a:bodyPr wrap="square" rtlCol="0">
              <a:spAutoFit/>
            </a:bodyPr>
            <a:lstStyle/>
            <a:p>
              <a:endParaRPr lang="zh-CN" altLang="en-US" sz="2400" b="1" spc="300" dirty="0">
                <a:solidFill>
                  <a:srgbClr val="40E0C5"/>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4343080" y="2051327"/>
            <a:ext cx="3019522" cy="2508638"/>
            <a:chOff x="4455652" y="2106506"/>
            <a:chExt cx="3019522" cy="2508638"/>
          </a:xfrm>
        </p:grpSpPr>
        <p:pic>
          <p:nvPicPr>
            <p:cNvPr id="22" name="Picture 2" descr="C:\Users\user\Desktop\2.jpg"/>
            <p:cNvPicPr>
              <a:picLocks noChangeAspect="1" noChangeArrowheads="1"/>
            </p:cNvPicPr>
            <p:nvPr/>
          </p:nvPicPr>
          <p:blipFill>
            <a:blip r:embed="rId6" cstate="print"/>
            <a:stretch>
              <a:fillRect/>
            </a:stretch>
          </p:blipFill>
          <p:spPr bwMode="auto">
            <a:xfrm>
              <a:off x="4455652" y="2106506"/>
              <a:ext cx="3019522" cy="1689243"/>
            </a:xfrm>
            <a:prstGeom prst="roundRect">
              <a:avLst>
                <a:gd name="adj" fmla="val 2522"/>
              </a:avLst>
            </a:prstGeom>
            <a:solidFill>
              <a:srgbClr val="FFFFFF">
                <a:shade val="85000"/>
              </a:srgbClr>
            </a:solidFill>
            <a:ln>
              <a:noFill/>
            </a:ln>
            <a:effectLst>
              <a:reflection blurRad="12700" stA="38000" endPos="28000" dist="5000" dir="5400000" sy="-100000" algn="bl" rotWithShape="0"/>
            </a:effectLst>
          </p:spPr>
        </p:pic>
        <p:sp>
          <p:nvSpPr>
            <p:cNvPr id="37" name="文本框 185"/>
            <p:cNvSpPr txBox="1"/>
            <p:nvPr/>
          </p:nvSpPr>
          <p:spPr>
            <a:xfrm>
              <a:off x="4749790" y="4153479"/>
              <a:ext cx="2435606" cy="461665"/>
            </a:xfrm>
            <a:prstGeom prst="rect">
              <a:avLst/>
            </a:prstGeom>
            <a:noFill/>
          </p:spPr>
          <p:txBody>
            <a:bodyPr wrap="square" rtlCol="0">
              <a:spAutoFit/>
            </a:bodyPr>
            <a:lstStyle/>
            <a:p>
              <a:endParaRPr lang="zh-CN" altLang="en-US" sz="2400" b="1" spc="300" dirty="0">
                <a:solidFill>
                  <a:srgbClr val="40E0C5"/>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5076389" y="2042990"/>
            <a:ext cx="3054752" cy="2997049"/>
            <a:chOff x="3588701" y="2241527"/>
            <a:chExt cx="3448429" cy="3343837"/>
          </a:xfrm>
        </p:grpSpPr>
        <p:pic>
          <p:nvPicPr>
            <p:cNvPr id="11" name="图片 10"/>
            <p:cNvPicPr>
              <a:picLocks noChangeAspect="1"/>
            </p:cNvPicPr>
            <p:nvPr/>
          </p:nvPicPr>
          <p:blipFill>
            <a:blip r:embed="rId7" cstate="print"/>
            <a:stretch>
              <a:fillRect/>
            </a:stretch>
          </p:blipFill>
          <p:spPr>
            <a:xfrm>
              <a:off x="3588701" y="2241527"/>
              <a:ext cx="3448429" cy="2627425"/>
            </a:xfrm>
            <a:prstGeom prst="roundRect">
              <a:avLst>
                <a:gd name="adj" fmla="val 2286"/>
              </a:avLst>
            </a:prstGeom>
            <a:solidFill>
              <a:srgbClr val="FFFFFF">
                <a:shade val="85000"/>
              </a:srgbClr>
            </a:solidFill>
            <a:ln>
              <a:noFill/>
            </a:ln>
            <a:effectLst>
              <a:reflection blurRad="12700" stA="38000" endPos="28000" dist="5000" dir="5400000" sy="-100000" algn="bl" rotWithShape="0"/>
            </a:effectLst>
          </p:spPr>
        </p:pic>
        <p:sp>
          <p:nvSpPr>
            <p:cNvPr id="38" name="文本框 185"/>
            <p:cNvSpPr txBox="1"/>
            <p:nvPr/>
          </p:nvSpPr>
          <p:spPr>
            <a:xfrm>
              <a:off x="3964720" y="5070280"/>
              <a:ext cx="2638122" cy="515084"/>
            </a:xfrm>
            <a:prstGeom prst="rect">
              <a:avLst/>
            </a:prstGeom>
            <a:noFill/>
          </p:spPr>
          <p:txBody>
            <a:bodyPr wrap="square" rtlCol="0">
              <a:spAutoFit/>
            </a:bodyPr>
            <a:lstStyle/>
            <a:p>
              <a:endParaRPr lang="zh-CN" altLang="en-US" sz="2400" b="1" spc="300" dirty="0">
                <a:solidFill>
                  <a:srgbClr val="40E0C5"/>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5727159" y="2406268"/>
            <a:ext cx="3293038" cy="2861121"/>
            <a:chOff x="5716083" y="2557233"/>
            <a:chExt cx="3293038" cy="2861121"/>
          </a:xfrm>
        </p:grpSpPr>
        <p:pic>
          <p:nvPicPr>
            <p:cNvPr id="21" name="Picture 3" descr="D:\Desktop\2015\2015\职业技能鉴定\20150921\mmexport1444372811143.jpg"/>
            <p:cNvPicPr>
              <a:picLocks noChangeAspect="1" noChangeArrowheads="1"/>
            </p:cNvPicPr>
            <p:nvPr/>
          </p:nvPicPr>
          <p:blipFill>
            <a:blip r:embed="rId8" cstate="print"/>
            <a:stretch>
              <a:fillRect/>
            </a:stretch>
          </p:blipFill>
          <p:spPr bwMode="auto">
            <a:xfrm>
              <a:off x="5716083" y="2557233"/>
              <a:ext cx="3293038" cy="1975822"/>
            </a:xfrm>
            <a:prstGeom prst="roundRect">
              <a:avLst>
                <a:gd name="adj" fmla="val 2939"/>
              </a:avLst>
            </a:prstGeom>
            <a:solidFill>
              <a:srgbClr val="FFFFFF">
                <a:shade val="85000"/>
              </a:srgbClr>
            </a:solidFill>
            <a:ln>
              <a:noFill/>
            </a:ln>
            <a:effectLst>
              <a:reflection blurRad="12700" stA="38000" endPos="28000" dist="5000" dir="5400000" sy="-100000" algn="bl" rotWithShape="0"/>
            </a:effectLst>
          </p:spPr>
        </p:pic>
        <p:sp>
          <p:nvSpPr>
            <p:cNvPr id="44" name="文本框 185"/>
            <p:cNvSpPr txBox="1"/>
            <p:nvPr/>
          </p:nvSpPr>
          <p:spPr>
            <a:xfrm>
              <a:off x="5774559" y="4956689"/>
              <a:ext cx="1819133" cy="461665"/>
            </a:xfrm>
            <a:prstGeom prst="rect">
              <a:avLst/>
            </a:prstGeom>
            <a:noFill/>
          </p:spPr>
          <p:txBody>
            <a:bodyPr wrap="square" rtlCol="0">
              <a:spAutoFit/>
            </a:bodyPr>
            <a:lstStyle/>
            <a:p>
              <a:endParaRPr lang="zh-CN" altLang="en-US" sz="2400" b="1" spc="300" dirty="0">
                <a:solidFill>
                  <a:srgbClr val="40E0C5"/>
                </a:solidFill>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6086476" y="2628900"/>
            <a:ext cx="3491938" cy="3520723"/>
            <a:chOff x="5979418" y="2345936"/>
            <a:chExt cx="3491938" cy="3520723"/>
          </a:xfrm>
        </p:grpSpPr>
        <p:grpSp>
          <p:nvGrpSpPr>
            <p:cNvPr id="53" name="组合 52"/>
            <p:cNvGrpSpPr/>
            <p:nvPr/>
          </p:nvGrpSpPr>
          <p:grpSpPr>
            <a:xfrm>
              <a:off x="5979418" y="2345936"/>
              <a:ext cx="3491938" cy="3087819"/>
              <a:chOff x="10044845" y="2286062"/>
              <a:chExt cx="3286040" cy="3222708"/>
            </a:xfrm>
          </p:grpSpPr>
          <p:pic>
            <p:nvPicPr>
              <p:cNvPr id="51" name="图片 50"/>
              <p:cNvPicPr>
                <a:picLocks noChangeAspect="1"/>
              </p:cNvPicPr>
              <p:nvPr/>
            </p:nvPicPr>
            <p:blipFill>
              <a:blip r:embed="rId9" cstate="print"/>
              <a:stretch>
                <a:fillRect/>
              </a:stretch>
            </p:blipFill>
            <p:spPr>
              <a:xfrm>
                <a:off x="10044845" y="2286062"/>
                <a:ext cx="3286040" cy="2463056"/>
              </a:xfrm>
              <a:prstGeom prst="roundRect">
                <a:avLst>
                  <a:gd name="adj" fmla="val 2146"/>
                </a:avLst>
              </a:prstGeom>
              <a:solidFill>
                <a:srgbClr val="FFFFFF">
                  <a:shade val="85000"/>
                </a:srgbClr>
              </a:solidFill>
              <a:ln>
                <a:noFill/>
              </a:ln>
              <a:effectLst>
                <a:reflection blurRad="12700" stA="38000" endPos="28000" dist="5000" dir="5400000" sy="-100000" algn="bl" rotWithShape="0"/>
              </a:effectLst>
            </p:spPr>
          </p:pic>
          <p:sp>
            <p:nvSpPr>
              <p:cNvPr id="52" name="文本框 51"/>
              <p:cNvSpPr txBox="1"/>
              <p:nvPr/>
            </p:nvSpPr>
            <p:spPr>
              <a:xfrm>
                <a:off x="11956775" y="4985550"/>
                <a:ext cx="909223" cy="523220"/>
              </a:xfrm>
              <a:prstGeom prst="rect">
                <a:avLst/>
              </a:prstGeom>
              <a:noFill/>
            </p:spPr>
            <p:txBody>
              <a:bodyPr wrap="none" rtlCol="0">
                <a:spAutoFit/>
              </a:bodyPr>
              <a:lstStyle/>
              <a:p>
                <a:r>
                  <a:rPr lang="en-US" altLang="zh-CN" sz="2800" b="1" i="1" dirty="0" smtClean="0">
                    <a:latin typeface="+mn-ea"/>
                  </a:rPr>
                  <a:t>2015</a:t>
                </a:r>
                <a:endParaRPr lang="zh-CN" altLang="en-US" sz="2800" b="1" i="1" dirty="0">
                  <a:latin typeface="+mn-ea"/>
                </a:endParaRPr>
              </a:p>
            </p:txBody>
          </p:sp>
        </p:grpSp>
        <p:sp>
          <p:nvSpPr>
            <p:cNvPr id="45" name="文本框 185"/>
            <p:cNvSpPr txBox="1"/>
            <p:nvPr/>
          </p:nvSpPr>
          <p:spPr>
            <a:xfrm>
              <a:off x="6350988" y="5404994"/>
              <a:ext cx="1837472" cy="461665"/>
            </a:xfrm>
            <a:prstGeom prst="rect">
              <a:avLst/>
            </a:prstGeom>
            <a:noFill/>
          </p:spPr>
          <p:txBody>
            <a:bodyPr wrap="square" rtlCol="0">
              <a:spAutoFit/>
            </a:bodyPr>
            <a:lstStyle/>
            <a:p>
              <a:endParaRPr lang="zh-CN" altLang="en-US" sz="2400" b="1" spc="300" dirty="0">
                <a:solidFill>
                  <a:srgbClr val="40E0C5"/>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7061094" y="2552700"/>
            <a:ext cx="3635733" cy="4213199"/>
            <a:chOff x="6631881" y="2114568"/>
            <a:chExt cx="3635733" cy="4213199"/>
          </a:xfrm>
        </p:grpSpPr>
        <p:pic>
          <p:nvPicPr>
            <p:cNvPr id="50" name="图片 49"/>
            <p:cNvPicPr>
              <a:picLocks noChangeAspect="1"/>
            </p:cNvPicPr>
            <p:nvPr/>
          </p:nvPicPr>
          <p:blipFill>
            <a:blip r:embed="rId10" cstate="print"/>
            <a:stretch>
              <a:fillRect/>
            </a:stretch>
          </p:blipFill>
          <p:spPr>
            <a:xfrm>
              <a:off x="6631881" y="2114568"/>
              <a:ext cx="3635733" cy="3485125"/>
            </a:xfrm>
            <a:prstGeom prst="roundRect">
              <a:avLst>
                <a:gd name="adj" fmla="val 2684"/>
              </a:avLst>
            </a:prstGeom>
            <a:solidFill>
              <a:srgbClr val="FFFFFF">
                <a:shade val="85000"/>
              </a:srgbClr>
            </a:solidFill>
            <a:ln>
              <a:noFill/>
            </a:ln>
            <a:effectLst>
              <a:reflection blurRad="12700" stA="38000" endPos="28000" dist="5000" dir="5400000" sy="-100000" algn="bl" rotWithShape="0"/>
            </a:effectLst>
          </p:spPr>
        </p:pic>
        <p:sp>
          <p:nvSpPr>
            <p:cNvPr id="43" name="文本框 185"/>
            <p:cNvSpPr txBox="1"/>
            <p:nvPr/>
          </p:nvSpPr>
          <p:spPr>
            <a:xfrm>
              <a:off x="6755177" y="5866102"/>
              <a:ext cx="1712098" cy="461665"/>
            </a:xfrm>
            <a:prstGeom prst="rect">
              <a:avLst/>
            </a:prstGeom>
            <a:noFill/>
          </p:spPr>
          <p:txBody>
            <a:bodyPr wrap="square" rtlCol="0">
              <a:spAutoFit/>
            </a:bodyPr>
            <a:lstStyle/>
            <a:p>
              <a:endParaRPr lang="zh-CN" altLang="en-US" sz="2400" b="1" spc="300" dirty="0">
                <a:solidFill>
                  <a:srgbClr val="40E0C5"/>
                </a:solidFill>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97509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anim calcmode="lin" valueType="num">
                                      <p:cBhvr>
                                        <p:cTn id="14" dur="750" fill="hold"/>
                                        <p:tgtEl>
                                          <p:spTgt spid="14"/>
                                        </p:tgtEl>
                                        <p:attrNameLst>
                                          <p:attrName>ppt_x</p:attrName>
                                        </p:attrNameLst>
                                      </p:cBhvr>
                                      <p:tavLst>
                                        <p:tav tm="0">
                                          <p:val>
                                            <p:strVal val="#ppt_x"/>
                                          </p:val>
                                        </p:tav>
                                        <p:tav tm="100000">
                                          <p:val>
                                            <p:strVal val="#ppt_x"/>
                                          </p:val>
                                        </p:tav>
                                      </p:tavLst>
                                    </p:anim>
                                    <p:anim calcmode="lin" valueType="num">
                                      <p:cBhvr>
                                        <p:cTn id="15" dur="75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750"/>
                                        <p:tgtEl>
                                          <p:spTgt spid="40"/>
                                        </p:tgtEl>
                                      </p:cBhvr>
                                    </p:animEffect>
                                    <p:anim calcmode="lin" valueType="num">
                                      <p:cBhvr>
                                        <p:cTn id="20" dur="750" fill="hold"/>
                                        <p:tgtEl>
                                          <p:spTgt spid="40"/>
                                        </p:tgtEl>
                                        <p:attrNameLst>
                                          <p:attrName>ppt_x</p:attrName>
                                        </p:attrNameLst>
                                      </p:cBhvr>
                                      <p:tavLst>
                                        <p:tav tm="0">
                                          <p:val>
                                            <p:strVal val="#ppt_x"/>
                                          </p:val>
                                        </p:tav>
                                        <p:tav tm="100000">
                                          <p:val>
                                            <p:strVal val="#ppt_x"/>
                                          </p:val>
                                        </p:tav>
                                      </p:tavLst>
                                    </p:anim>
                                    <p:anim calcmode="lin" valueType="num">
                                      <p:cBhvr>
                                        <p:cTn id="21" dur="750" fill="hold"/>
                                        <p:tgtEl>
                                          <p:spTgt spid="40"/>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7"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750"/>
                                        <p:tgtEl>
                                          <p:spTgt spid="41"/>
                                        </p:tgtEl>
                                      </p:cBhvr>
                                    </p:animEffect>
                                    <p:anim calcmode="lin" valueType="num">
                                      <p:cBhvr>
                                        <p:cTn id="26" dur="750" fill="hold"/>
                                        <p:tgtEl>
                                          <p:spTgt spid="41"/>
                                        </p:tgtEl>
                                        <p:attrNameLst>
                                          <p:attrName>ppt_x</p:attrName>
                                        </p:attrNameLst>
                                      </p:cBhvr>
                                      <p:tavLst>
                                        <p:tav tm="0">
                                          <p:val>
                                            <p:strVal val="#ppt_x"/>
                                          </p:val>
                                        </p:tav>
                                        <p:tav tm="100000">
                                          <p:val>
                                            <p:strVal val="#ppt_x"/>
                                          </p:val>
                                        </p:tav>
                                      </p:tavLst>
                                    </p:anim>
                                    <p:anim calcmode="lin" valueType="num">
                                      <p:cBhvr>
                                        <p:cTn id="27" dur="750" fill="hold"/>
                                        <p:tgtEl>
                                          <p:spTgt spid="41"/>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7" presetClass="entr" presetSubtype="0"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750"/>
                                        <p:tgtEl>
                                          <p:spTgt spid="42"/>
                                        </p:tgtEl>
                                      </p:cBhvr>
                                    </p:animEffect>
                                    <p:anim calcmode="lin" valueType="num">
                                      <p:cBhvr>
                                        <p:cTn id="32" dur="750" fill="hold"/>
                                        <p:tgtEl>
                                          <p:spTgt spid="42"/>
                                        </p:tgtEl>
                                        <p:attrNameLst>
                                          <p:attrName>ppt_x</p:attrName>
                                        </p:attrNameLst>
                                      </p:cBhvr>
                                      <p:tavLst>
                                        <p:tav tm="0">
                                          <p:val>
                                            <p:strVal val="#ppt_x"/>
                                          </p:val>
                                        </p:tav>
                                        <p:tav tm="100000">
                                          <p:val>
                                            <p:strVal val="#ppt_x"/>
                                          </p:val>
                                        </p:tav>
                                      </p:tavLst>
                                    </p:anim>
                                    <p:anim calcmode="lin" valueType="num">
                                      <p:cBhvr>
                                        <p:cTn id="33" dur="750" fill="hold"/>
                                        <p:tgtEl>
                                          <p:spTgt spid="42"/>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47" presetClass="entr" presetSubtype="0"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750"/>
                                        <p:tgtEl>
                                          <p:spTgt spid="48"/>
                                        </p:tgtEl>
                                      </p:cBhvr>
                                    </p:animEffect>
                                    <p:anim calcmode="lin" valueType="num">
                                      <p:cBhvr>
                                        <p:cTn id="38" dur="750" fill="hold"/>
                                        <p:tgtEl>
                                          <p:spTgt spid="48"/>
                                        </p:tgtEl>
                                        <p:attrNameLst>
                                          <p:attrName>ppt_x</p:attrName>
                                        </p:attrNameLst>
                                      </p:cBhvr>
                                      <p:tavLst>
                                        <p:tav tm="0">
                                          <p:val>
                                            <p:strVal val="#ppt_x"/>
                                          </p:val>
                                        </p:tav>
                                        <p:tav tm="100000">
                                          <p:val>
                                            <p:strVal val="#ppt_x"/>
                                          </p:val>
                                        </p:tav>
                                      </p:tavLst>
                                    </p:anim>
                                    <p:anim calcmode="lin" valueType="num">
                                      <p:cBhvr>
                                        <p:cTn id="39" dur="750" fill="hold"/>
                                        <p:tgtEl>
                                          <p:spTgt spid="48"/>
                                        </p:tgtEl>
                                        <p:attrNameLst>
                                          <p:attrName>ppt_y</p:attrName>
                                        </p:attrNameLst>
                                      </p:cBhvr>
                                      <p:tavLst>
                                        <p:tav tm="0">
                                          <p:val>
                                            <p:strVal val="#ppt_y-.1"/>
                                          </p:val>
                                        </p:tav>
                                        <p:tav tm="100000">
                                          <p:val>
                                            <p:strVal val="#ppt_y"/>
                                          </p:val>
                                        </p:tav>
                                      </p:tavLst>
                                    </p:anim>
                                  </p:childTnLst>
                                </p:cTn>
                              </p:par>
                            </p:childTnLst>
                          </p:cTn>
                        </p:par>
                        <p:par>
                          <p:cTn id="40" fill="hold">
                            <p:stCondLst>
                              <p:cond delay="4500"/>
                            </p:stCondLst>
                            <p:childTnLst>
                              <p:par>
                                <p:cTn id="41" presetID="47"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750"/>
                                        <p:tgtEl>
                                          <p:spTgt spid="49"/>
                                        </p:tgtEl>
                                      </p:cBhvr>
                                    </p:animEffect>
                                    <p:anim calcmode="lin" valueType="num">
                                      <p:cBhvr>
                                        <p:cTn id="44" dur="750" fill="hold"/>
                                        <p:tgtEl>
                                          <p:spTgt spid="49"/>
                                        </p:tgtEl>
                                        <p:attrNameLst>
                                          <p:attrName>ppt_x</p:attrName>
                                        </p:attrNameLst>
                                      </p:cBhvr>
                                      <p:tavLst>
                                        <p:tav tm="0">
                                          <p:val>
                                            <p:strVal val="#ppt_x"/>
                                          </p:val>
                                        </p:tav>
                                        <p:tav tm="100000">
                                          <p:val>
                                            <p:strVal val="#ppt_x"/>
                                          </p:val>
                                        </p:tav>
                                      </p:tavLst>
                                    </p:anim>
                                    <p:anim calcmode="lin" valueType="num">
                                      <p:cBhvr>
                                        <p:cTn id="45" dur="750" fill="hold"/>
                                        <p:tgtEl>
                                          <p:spTgt spid="49"/>
                                        </p:tgtEl>
                                        <p:attrNameLst>
                                          <p:attrName>ppt_y</p:attrName>
                                        </p:attrNameLst>
                                      </p:cBhvr>
                                      <p:tavLst>
                                        <p:tav tm="0">
                                          <p:val>
                                            <p:strVal val="#ppt_y-.1"/>
                                          </p:val>
                                        </p:tav>
                                        <p:tav tm="100000">
                                          <p:val>
                                            <p:strVal val="#ppt_y"/>
                                          </p:val>
                                        </p:tav>
                                      </p:tavLst>
                                    </p:anim>
                                  </p:childTnLst>
                                </p:cTn>
                              </p:par>
                            </p:childTnLst>
                          </p:cTn>
                        </p:par>
                        <p:par>
                          <p:cTn id="46" fill="hold">
                            <p:stCondLst>
                              <p:cond delay="5250"/>
                            </p:stCondLst>
                            <p:childTnLst>
                              <p:par>
                                <p:cTn id="47" presetID="47" presetClass="entr" presetSubtype="0" fill="hold" nodeType="after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750"/>
                                        <p:tgtEl>
                                          <p:spTgt spid="54"/>
                                        </p:tgtEl>
                                      </p:cBhvr>
                                    </p:animEffect>
                                    <p:anim calcmode="lin" valueType="num">
                                      <p:cBhvr>
                                        <p:cTn id="50" dur="750" fill="hold"/>
                                        <p:tgtEl>
                                          <p:spTgt spid="54"/>
                                        </p:tgtEl>
                                        <p:attrNameLst>
                                          <p:attrName>ppt_x</p:attrName>
                                        </p:attrNameLst>
                                      </p:cBhvr>
                                      <p:tavLst>
                                        <p:tav tm="0">
                                          <p:val>
                                            <p:strVal val="#ppt_x"/>
                                          </p:val>
                                        </p:tav>
                                        <p:tav tm="100000">
                                          <p:val>
                                            <p:strVal val="#ppt_x"/>
                                          </p:val>
                                        </p:tav>
                                      </p:tavLst>
                                    </p:anim>
                                    <p:anim calcmode="lin" valueType="num">
                                      <p:cBhvr>
                                        <p:cTn id="51" dur="750" fill="hold"/>
                                        <p:tgtEl>
                                          <p:spTgt spid="54"/>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47" presetClass="entr" presetSubtype="0" fill="hold"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750"/>
                                        <p:tgtEl>
                                          <p:spTgt spid="55"/>
                                        </p:tgtEl>
                                      </p:cBhvr>
                                    </p:animEffect>
                                    <p:anim calcmode="lin" valueType="num">
                                      <p:cBhvr>
                                        <p:cTn id="56" dur="750" fill="hold"/>
                                        <p:tgtEl>
                                          <p:spTgt spid="55"/>
                                        </p:tgtEl>
                                        <p:attrNameLst>
                                          <p:attrName>ppt_x</p:attrName>
                                        </p:attrNameLst>
                                      </p:cBhvr>
                                      <p:tavLst>
                                        <p:tav tm="0">
                                          <p:val>
                                            <p:strVal val="#ppt_x"/>
                                          </p:val>
                                        </p:tav>
                                        <p:tav tm="100000">
                                          <p:val>
                                            <p:strVal val="#ppt_x"/>
                                          </p:val>
                                        </p:tav>
                                      </p:tavLst>
                                    </p:anim>
                                    <p:anim calcmode="lin" valueType="num">
                                      <p:cBhvr>
                                        <p:cTn id="57" dur="75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79715" y="270588"/>
            <a:ext cx="7884367" cy="584775"/>
          </a:xfrm>
          <a:prstGeom prst="rect">
            <a:avLst/>
          </a:prstGeom>
          <a:noFill/>
        </p:spPr>
        <p:txBody>
          <a:bodyPr wrap="square" rtlCol="0">
            <a:spAutoFit/>
          </a:bodyPr>
          <a:lstStyle/>
          <a:p>
            <a:r>
              <a:rPr lang="zh-CN" altLang="en-US" sz="3200" b="1" dirty="0" smtClean="0">
                <a:solidFill>
                  <a:schemeClr val="bg1"/>
                </a:solidFill>
                <a:latin typeface="微软雅黑" pitchFamily="34" charset="-122"/>
                <a:ea typeface="微软雅黑" pitchFamily="34" charset="-122"/>
              </a:rPr>
              <a:t>技术奇点</a:t>
            </a:r>
            <a:r>
              <a:rPr lang="zh-CN" altLang="en-US" sz="3200" dirty="0" smtClean="0">
                <a:solidFill>
                  <a:schemeClr val="bg1"/>
                </a:solidFill>
                <a:latin typeface="微软雅黑" pitchFamily="34" charset="-122"/>
                <a:ea typeface="微软雅黑" pitchFamily="34" charset="-122"/>
              </a:rPr>
              <a:t>：</a:t>
            </a:r>
            <a:r>
              <a:rPr lang="zh-CN" altLang="en-US" sz="2400" dirty="0" smtClean="0">
                <a:solidFill>
                  <a:schemeClr val="bg1"/>
                </a:solidFill>
                <a:latin typeface="微软雅黑" pitchFamily="34" charset="-122"/>
                <a:ea typeface="微软雅黑" pitchFamily="34" charset="-122"/>
              </a:rPr>
              <a:t>人工智能是否会引发技术爆炸？</a:t>
            </a:r>
            <a:endParaRPr lang="zh-CN" altLang="en-US" sz="2400" dirty="0">
              <a:solidFill>
                <a:schemeClr val="bg1"/>
              </a:solidFill>
              <a:latin typeface="微软雅黑" pitchFamily="34" charset="-122"/>
              <a:ea typeface="微软雅黑" pitchFamily="34" charset="-122"/>
            </a:endParaRPr>
          </a:p>
        </p:txBody>
      </p:sp>
      <p:pic>
        <p:nvPicPr>
          <p:cNvPr id="3" name="图片 2" descr="t01355581fdfbb594a1 (1).jpg"/>
          <p:cNvPicPr>
            <a:picLocks noChangeAspect="1"/>
          </p:cNvPicPr>
          <p:nvPr/>
        </p:nvPicPr>
        <p:blipFill>
          <a:blip r:embed="rId2" cstate="print"/>
          <a:stretch>
            <a:fillRect/>
          </a:stretch>
        </p:blipFill>
        <p:spPr>
          <a:xfrm>
            <a:off x="466530" y="1105989"/>
            <a:ext cx="6122211" cy="4576353"/>
          </a:xfrm>
          <a:prstGeom prst="rect">
            <a:avLst/>
          </a:prstGeom>
        </p:spPr>
      </p:pic>
      <p:sp>
        <p:nvSpPr>
          <p:cNvPr id="5" name="圆角矩形标注 4"/>
          <p:cNvSpPr/>
          <p:nvPr/>
        </p:nvSpPr>
        <p:spPr>
          <a:xfrm>
            <a:off x="6092890" y="888380"/>
            <a:ext cx="3909527" cy="2009061"/>
          </a:xfrm>
          <a:prstGeom prst="wedgeRoundRectCallout">
            <a:avLst/>
          </a:prstGeom>
          <a:solidFill>
            <a:srgbClr val="40E0C5"/>
          </a:solidFill>
        </p:spPr>
        <p:txBody>
          <a:bodyPr wrap="square" rtlCol="0" anchor="ctr">
            <a:spAutoFit/>
          </a:bodyPr>
          <a:lstStyle/>
          <a:p>
            <a:r>
              <a:rPr lang="en-US" altLang="zh-CN" sz="2800" dirty="0" smtClean="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我们的未来不是再经历进化，而是要经历爆炸。</a:t>
            </a:r>
            <a:r>
              <a:rPr lang="en-US" altLang="zh-CN" sz="2800" dirty="0" smtClean="0">
                <a:solidFill>
                  <a:schemeClr val="bg1"/>
                </a:solidFill>
                <a:latin typeface="微软雅黑" pitchFamily="34" charset="-122"/>
                <a:ea typeface="微软雅黑" pitchFamily="34" charset="-122"/>
              </a:rPr>
              <a:t>"</a:t>
            </a:r>
          </a:p>
          <a:p>
            <a:r>
              <a:rPr lang="en-US" altLang="zh-CN" sz="2800" dirty="0" smtClean="0">
                <a:solidFill>
                  <a:schemeClr val="bg1"/>
                </a:solidFill>
                <a:latin typeface="微软雅黑" pitchFamily="34" charset="-122"/>
                <a:ea typeface="微软雅黑" pitchFamily="34" charset="-122"/>
              </a:rPr>
              <a:t>            --</a:t>
            </a:r>
            <a:r>
              <a:rPr lang="zh-CN" altLang="en-US" sz="2800" dirty="0" smtClean="0">
                <a:solidFill>
                  <a:schemeClr val="bg1"/>
                </a:solidFill>
                <a:latin typeface="微软雅黑" pitchFamily="34" charset="-122"/>
                <a:ea typeface="微软雅黑" pitchFamily="34" charset="-122"/>
              </a:rPr>
              <a:t>瑞</a:t>
            </a:r>
            <a:r>
              <a:rPr lang="en-US" altLang="zh-CN" sz="2800" dirty="0" smtClean="0">
                <a:solidFill>
                  <a:schemeClr val="bg1"/>
                </a:solidFill>
                <a:latin typeface="微软雅黑" pitchFamily="34" charset="-122"/>
                <a:ea typeface="微软雅黑" pitchFamily="34" charset="-122"/>
              </a:rPr>
              <a:t>·</a:t>
            </a:r>
            <a:r>
              <a:rPr lang="zh-CN" altLang="en-US" sz="2800" dirty="0" smtClean="0">
                <a:solidFill>
                  <a:schemeClr val="bg1"/>
                </a:solidFill>
                <a:latin typeface="微软雅黑" pitchFamily="34" charset="-122"/>
                <a:ea typeface="微软雅黑" pitchFamily="34" charset="-122"/>
              </a:rPr>
              <a:t>库茨维尔</a:t>
            </a:r>
            <a:endParaRPr lang="zh-CN" altLang="en-US" sz="2800" dirty="0">
              <a:solidFill>
                <a:schemeClr val="bg1"/>
              </a:solidFill>
              <a:latin typeface="微软雅黑" pitchFamily="34" charset="-122"/>
              <a:ea typeface="微软雅黑" pitchFamily="34" charset="-122"/>
            </a:endParaRPr>
          </a:p>
        </p:txBody>
      </p:sp>
      <p:sp>
        <p:nvSpPr>
          <p:cNvPr id="7" name="矩形 6"/>
          <p:cNvSpPr/>
          <p:nvPr/>
        </p:nvSpPr>
        <p:spPr>
          <a:xfrm>
            <a:off x="6867331" y="3256385"/>
            <a:ext cx="5038530" cy="2308324"/>
          </a:xfrm>
          <a:prstGeom prst="rect">
            <a:avLst/>
          </a:prstGeom>
        </p:spPr>
        <p:txBody>
          <a:bodyPr wrap="square">
            <a:spAutoFit/>
          </a:bodyPr>
          <a:lstStyle/>
          <a:p>
            <a:r>
              <a:rPr lang="en-US" altLang="zh-CN" dirty="0" smtClean="0">
                <a:solidFill>
                  <a:srgbClr val="FFFFFF"/>
                </a:solidFill>
                <a:latin typeface="微软雅黑" pitchFamily="34" charset="-122"/>
                <a:ea typeface="微软雅黑" pitchFamily="34" charset="-122"/>
              </a:rPr>
              <a:t>2001</a:t>
            </a:r>
            <a:r>
              <a:rPr lang="zh-CN" altLang="en-US" dirty="0" smtClean="0">
                <a:solidFill>
                  <a:srgbClr val="FFFFFF"/>
                </a:solidFill>
                <a:latin typeface="微软雅黑" pitchFamily="34" charset="-122"/>
                <a:ea typeface="微软雅黑" pitchFamily="34" charset="-122"/>
              </a:rPr>
              <a:t>年，</a:t>
            </a:r>
            <a:r>
              <a:rPr lang="zh-CN" altLang="en-US" dirty="0" smtClean="0">
                <a:solidFill>
                  <a:schemeClr val="bg1"/>
                </a:solidFill>
                <a:latin typeface="微软雅黑" pitchFamily="34" charset="-122"/>
                <a:ea typeface="微软雅黑" pitchFamily="34" charset="-122"/>
              </a:rPr>
              <a:t>瑞</a:t>
            </a:r>
            <a:r>
              <a:rPr lang="en-US" altLang="zh-CN"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库茨维尔</a:t>
            </a:r>
            <a:r>
              <a:rPr lang="zh-CN" altLang="en-US" dirty="0" smtClean="0">
                <a:solidFill>
                  <a:srgbClr val="FFFFFF"/>
                </a:solidFill>
                <a:latin typeface="微软雅黑" pitchFamily="34" charset="-122"/>
                <a:ea typeface="微软雅黑" pitchFamily="34" charset="-122"/>
              </a:rPr>
              <a:t>提出摩尔定律的扩展定理，即（</a:t>
            </a:r>
            <a:r>
              <a:rPr lang="en-US" altLang="zh-CN" dirty="0" err="1" smtClean="0">
                <a:solidFill>
                  <a:srgbClr val="FFFFFF"/>
                </a:solidFill>
                <a:latin typeface="微软雅黑" pitchFamily="34" charset="-122"/>
                <a:ea typeface="微软雅黑" pitchFamily="34" charset="-122"/>
              </a:rPr>
              <a:t>Kurzweils</a:t>
            </a:r>
            <a:r>
              <a:rPr lang="en-US" altLang="zh-CN" dirty="0" smtClean="0">
                <a:solidFill>
                  <a:srgbClr val="FFFFFF"/>
                </a:solidFill>
                <a:latin typeface="微软雅黑" pitchFamily="34" charset="-122"/>
                <a:ea typeface="微软雅黑" pitchFamily="34" charset="-122"/>
              </a:rPr>
              <a:t> </a:t>
            </a:r>
            <a:r>
              <a:rPr lang="en-US" altLang="zh-CN" dirty="0" err="1" smtClean="0">
                <a:solidFill>
                  <a:srgbClr val="FFFFFF"/>
                </a:solidFill>
                <a:latin typeface="微软雅黑" pitchFamily="34" charset="-122"/>
                <a:ea typeface="微软雅黑" pitchFamily="34" charset="-122"/>
              </a:rPr>
              <a:t>Lawof</a:t>
            </a:r>
            <a:r>
              <a:rPr lang="en-US" altLang="zh-CN" dirty="0" smtClean="0">
                <a:solidFill>
                  <a:srgbClr val="FFFFFF"/>
                </a:solidFill>
                <a:latin typeface="微软雅黑" pitchFamily="34" charset="-122"/>
                <a:ea typeface="微软雅黑" pitchFamily="34" charset="-122"/>
              </a:rPr>
              <a:t> Accelerated Return</a:t>
            </a:r>
            <a:r>
              <a:rPr lang="zh-CN" altLang="en-US" dirty="0" smtClean="0">
                <a:solidFill>
                  <a:srgbClr val="FFFFFF"/>
                </a:solidFill>
                <a:latin typeface="微软雅黑" pitchFamily="34" charset="-122"/>
                <a:ea typeface="微软雅黑" pitchFamily="34" charset="-122"/>
              </a:rPr>
              <a:t>）。该定理指出，人类出现以来所有技术发展都是以指数增长。后来发展为</a:t>
            </a:r>
            <a:r>
              <a:rPr lang="zh-CN" altLang="en-US" dirty="0" smtClean="0">
                <a:solidFill>
                  <a:srgbClr val="F47264"/>
                </a:solidFill>
                <a:latin typeface="微软雅黑" pitchFamily="34" charset="-122"/>
                <a:ea typeface="微软雅黑" pitchFamily="34" charset="-122"/>
              </a:rPr>
              <a:t>奇点理论</a:t>
            </a:r>
            <a:r>
              <a:rPr lang="zh-CN" altLang="en-US" dirty="0" smtClean="0">
                <a:solidFill>
                  <a:srgbClr val="FFFFFF"/>
                </a:solidFill>
                <a:latin typeface="微软雅黑" pitchFamily="34" charset="-122"/>
                <a:ea typeface="微软雅黑" pitchFamily="34" charset="-122"/>
              </a:rPr>
              <a:t>，奇点理论认为很多技术处于指数增长中，如芯片的计算能力，</a:t>
            </a:r>
            <a:r>
              <a:rPr lang="en-US" altLang="zh-CN" dirty="0" smtClean="0">
                <a:solidFill>
                  <a:srgbClr val="FFFFFF"/>
                </a:solidFill>
                <a:latin typeface="微软雅黑" pitchFamily="34" charset="-122"/>
                <a:ea typeface="微软雅黑" pitchFamily="34" charset="-122"/>
              </a:rPr>
              <a:t>DNA</a:t>
            </a:r>
            <a:r>
              <a:rPr lang="zh-CN" altLang="en-US" dirty="0" smtClean="0">
                <a:solidFill>
                  <a:srgbClr val="FFFFFF"/>
                </a:solidFill>
                <a:latin typeface="微软雅黑" pitchFamily="34" charset="-122"/>
                <a:ea typeface="微软雅黑" pitchFamily="34" charset="-122"/>
              </a:rPr>
              <a:t>技术，数据的储存等等。</a:t>
            </a:r>
            <a:r>
              <a:rPr lang="zh-CN" altLang="en-US" dirty="0" smtClean="0">
                <a:solidFill>
                  <a:srgbClr val="F47264"/>
                </a:solidFill>
                <a:latin typeface="微软雅黑" pitchFamily="34" charset="-122"/>
                <a:ea typeface="微软雅黑" pitchFamily="34" charset="-122"/>
              </a:rPr>
              <a:t>他预测技术在突破一个称之为奇点的临界点后爆发性增长，在</a:t>
            </a:r>
            <a:r>
              <a:rPr lang="en-US" altLang="zh-CN" dirty="0" smtClean="0">
                <a:solidFill>
                  <a:srgbClr val="F47264"/>
                </a:solidFill>
                <a:latin typeface="微软雅黑" pitchFamily="34" charset="-122"/>
                <a:ea typeface="微软雅黑" pitchFamily="34" charset="-122"/>
              </a:rPr>
              <a:t>2045</a:t>
            </a:r>
            <a:r>
              <a:rPr lang="zh-CN" altLang="en-US" dirty="0" smtClean="0">
                <a:solidFill>
                  <a:srgbClr val="F47264"/>
                </a:solidFill>
                <a:latin typeface="微软雅黑" pitchFamily="34" charset="-122"/>
                <a:ea typeface="微软雅黑" pitchFamily="34" charset="-122"/>
              </a:rPr>
              <a:t>年左右会出现自己思考的人工智能。</a:t>
            </a:r>
            <a:endParaRPr lang="zh-CN" altLang="en-US" dirty="0">
              <a:solidFill>
                <a:srgbClr val="F47264"/>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弧形 2"/>
          <p:cNvSpPr/>
          <p:nvPr/>
        </p:nvSpPr>
        <p:spPr>
          <a:xfrm>
            <a:off x="4196925" y="1568277"/>
            <a:ext cx="3877072" cy="3877072"/>
          </a:xfrm>
          <a:prstGeom prst="arc">
            <a:avLst>
              <a:gd name="adj1" fmla="val 5242537"/>
              <a:gd name="adj2" fmla="val 20088988"/>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弧形 3"/>
          <p:cNvSpPr/>
          <p:nvPr/>
        </p:nvSpPr>
        <p:spPr>
          <a:xfrm>
            <a:off x="4196925" y="1568277"/>
            <a:ext cx="3877072" cy="3877072"/>
          </a:xfrm>
          <a:prstGeom prst="arc">
            <a:avLst>
              <a:gd name="adj1" fmla="val 19846732"/>
              <a:gd name="adj2" fmla="val 5816273"/>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弧形 4"/>
          <p:cNvSpPr/>
          <p:nvPr/>
        </p:nvSpPr>
        <p:spPr>
          <a:xfrm flipH="1">
            <a:off x="3979409" y="1350761"/>
            <a:ext cx="4312104" cy="4312104"/>
          </a:xfrm>
          <a:prstGeom prst="arc">
            <a:avLst>
              <a:gd name="adj1" fmla="val 16200000"/>
              <a:gd name="adj2" fmla="val 32168"/>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p:cNvSpPr>
            <a:spLocks/>
          </p:cNvSpPr>
          <p:nvPr/>
        </p:nvSpPr>
        <p:spPr>
          <a:xfrm>
            <a:off x="3979409" y="1350761"/>
            <a:ext cx="4312104" cy="4312104"/>
          </a:xfrm>
          <a:prstGeom prst="arc">
            <a:avLst>
              <a:gd name="adj1" fmla="val 18475225"/>
              <a:gd name="adj2" fmla="val 7613812"/>
            </a:avLst>
          </a:prstGeom>
          <a:noFill/>
          <a:ln w="3175">
            <a:solidFill>
              <a:schemeClr val="bg1">
                <a:alpha val="36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弧形 6"/>
          <p:cNvSpPr/>
          <p:nvPr/>
        </p:nvSpPr>
        <p:spPr>
          <a:xfrm>
            <a:off x="3979409" y="1350761"/>
            <a:ext cx="4312104" cy="4312104"/>
          </a:xfrm>
          <a:prstGeom prst="arc">
            <a:avLst>
              <a:gd name="adj1" fmla="val 21274537"/>
              <a:gd name="adj2" fmla="val 3359282"/>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连接符 10"/>
          <p:cNvCxnSpPr/>
          <p:nvPr/>
        </p:nvCxnSpPr>
        <p:spPr>
          <a:xfrm>
            <a:off x="4824081" y="5406137"/>
            <a:ext cx="344524" cy="128262"/>
          </a:xfrm>
          <a:prstGeom prst="line">
            <a:avLst/>
          </a:prstGeom>
          <a:ln w="3175">
            <a:gradFill>
              <a:gsLst>
                <a:gs pos="27000">
                  <a:srgbClr val="40E0C5"/>
                </a:gs>
                <a:gs pos="31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08168" y="1720769"/>
            <a:ext cx="238956" cy="88960"/>
          </a:xfrm>
          <a:prstGeom prst="line">
            <a:avLst/>
          </a:prstGeom>
          <a:ln w="3175">
            <a:gradFill>
              <a:gsLst>
                <a:gs pos="84000">
                  <a:srgbClr val="40E0C5"/>
                </a:gs>
                <a:gs pos="78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28558" y="1720769"/>
            <a:ext cx="90097" cy="3354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138943" y="4745294"/>
            <a:ext cx="86830" cy="86830"/>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665566" y="3463398"/>
            <a:ext cx="86830" cy="86830"/>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4599614" y="1618527"/>
            <a:ext cx="2992772" cy="2895647"/>
          </a:xfrm>
          <a:prstGeom prst="triangle">
            <a:avLst>
              <a:gd name="adj" fmla="val 50216"/>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V="1">
            <a:off x="4582070" y="2421247"/>
            <a:ext cx="3027859" cy="2753770"/>
          </a:xfrm>
          <a:prstGeom prst="triangle">
            <a:avLst>
              <a:gd name="adj" fmla="val 5021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691587" y="2475536"/>
            <a:ext cx="2916581" cy="2196123"/>
            <a:chOff x="3714947" y="1903075"/>
            <a:chExt cx="1294185" cy="1644483"/>
          </a:xfrm>
        </p:grpSpPr>
        <p:sp>
          <p:nvSpPr>
            <p:cNvPr id="21" name="文本框 20"/>
            <p:cNvSpPr txBox="1"/>
            <p:nvPr/>
          </p:nvSpPr>
          <p:spPr>
            <a:xfrm>
              <a:off x="4071692" y="2962783"/>
              <a:ext cx="504056" cy="584775"/>
            </a:xfrm>
            <a:prstGeom prst="rect">
              <a:avLst/>
            </a:prstGeom>
            <a:noFill/>
          </p:spPr>
          <p:txBody>
            <a:bodyPr wrap="square" rtlCol="0">
              <a:spAutoFit/>
            </a:bodyPr>
            <a:lstStyle/>
            <a:p>
              <a:pPr algn="ctr"/>
              <a:r>
                <a:rPr lang="en-US" altLang="zh-CN" sz="3200" b="1" dirty="0" smtClean="0">
                  <a:solidFill>
                    <a:schemeClr val="bg1"/>
                  </a:solidFill>
                </a:rPr>
                <a:t>1</a:t>
              </a:r>
              <a:endParaRPr lang="zh-CN" altLang="en-US" sz="3200" b="1" dirty="0">
                <a:solidFill>
                  <a:schemeClr val="bg1"/>
                </a:solidFill>
              </a:endParaRPr>
            </a:p>
          </p:txBody>
        </p:sp>
        <p:sp>
          <p:nvSpPr>
            <p:cNvPr id="22" name="文本框 21"/>
            <p:cNvSpPr txBox="1"/>
            <p:nvPr/>
          </p:nvSpPr>
          <p:spPr>
            <a:xfrm>
              <a:off x="3714947" y="1903075"/>
              <a:ext cx="1294185" cy="386897"/>
            </a:xfrm>
            <a:prstGeom prst="rect">
              <a:avLst/>
            </a:prstGeom>
            <a:noFill/>
          </p:spPr>
          <p:txBody>
            <a:bodyPr wrap="square" rtlCol="0">
              <a:spAutoFit/>
            </a:bodyPr>
            <a:lstStyle/>
            <a:p>
              <a:pPr algn="ctr"/>
              <a:r>
                <a:rPr lang="en-US" altLang="zh-CN" sz="3200" b="1" dirty="0" smtClean="0">
                  <a:solidFill>
                    <a:schemeClr val="tx1">
                      <a:lumMod val="85000"/>
                      <a:lumOff val="15000"/>
                    </a:schemeClr>
                  </a:solidFill>
                  <a:latin typeface="Arial" panose="020B0604020202020204" pitchFamily="34" charset="0"/>
                  <a:cs typeface="Arial" panose="020B0604020202020204" pitchFamily="34" charset="0"/>
                </a:rPr>
                <a:t>ONE</a:t>
              </a:r>
              <a:endParaRPr lang="zh-CN" altLang="en-US" sz="32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3" name="矩形 22"/>
            <p:cNvSpPr/>
            <p:nvPr/>
          </p:nvSpPr>
          <p:spPr>
            <a:xfrm>
              <a:off x="3802571" y="2323862"/>
              <a:ext cx="1089011" cy="67039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300" dirty="0">
                  <a:latin typeface="微软雅黑" panose="020B0503020204020204" pitchFamily="34" charset="-122"/>
                  <a:ea typeface="微软雅黑" panose="020B0503020204020204" pitchFamily="34" charset="-122"/>
                </a:rPr>
                <a:t>第一部分</a:t>
              </a:r>
              <a:r>
                <a:rPr lang="zh-CN" altLang="en-US" sz="2800" b="1" spc="300" dirty="0" smtClean="0">
                  <a:latin typeface="微软雅黑" panose="020B0503020204020204" pitchFamily="34" charset="-122"/>
                  <a:ea typeface="微软雅黑" panose="020B0503020204020204" pitchFamily="34" charset="-122"/>
                </a:rPr>
                <a:t>   总论</a:t>
              </a:r>
              <a:endParaRPr lang="zh-CN" altLang="en-US" sz="2800" b="1" spc="300"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405587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50"/>
                                        <p:tgtEl>
                                          <p:spTgt spid="4"/>
                                        </p:tgtEl>
                                      </p:cBhvr>
                                    </p:animEffect>
                                  </p:childTnLst>
                                </p:cTn>
                              </p:par>
                            </p:childTnLst>
                          </p:cTn>
                        </p:par>
                        <p:par>
                          <p:cTn id="11" fill="hold">
                            <p:stCondLst>
                              <p:cond delay="25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250"/>
                            </p:stCondLst>
                            <p:childTnLst>
                              <p:par>
                                <p:cTn id="15" presetID="21"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250"/>
                                        <p:tgtEl>
                                          <p:spTgt spid="18"/>
                                        </p:tgtEl>
                                      </p:cBhvr>
                                    </p:animEffect>
                                  </p:childTnLst>
                                </p:cTn>
                              </p:par>
                            </p:childTnLst>
                          </p:cTn>
                        </p:par>
                        <p:par>
                          <p:cTn id="18" fill="hold">
                            <p:stCondLst>
                              <p:cond delay="500"/>
                            </p:stCondLst>
                            <p:childTnLst>
                              <p:par>
                                <p:cTn id="19" presetID="8"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amond(in)">
                                      <p:cBhvr>
                                        <p:cTn id="21" dur="250"/>
                                        <p:tgtEl>
                                          <p:spTgt spid="19"/>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250" fill="hold"/>
                                        <p:tgtEl>
                                          <p:spTgt spid="20"/>
                                        </p:tgtEl>
                                        <p:attrNameLst>
                                          <p:attrName>ppt_w</p:attrName>
                                        </p:attrNameLst>
                                      </p:cBhvr>
                                      <p:tavLst>
                                        <p:tav tm="0">
                                          <p:val>
                                            <p:fltVal val="0"/>
                                          </p:val>
                                        </p:tav>
                                        <p:tav tm="100000">
                                          <p:val>
                                            <p:strVal val="#ppt_w"/>
                                          </p:val>
                                        </p:tav>
                                      </p:tavLst>
                                    </p:anim>
                                    <p:anim calcmode="lin" valueType="num">
                                      <p:cBhvr>
                                        <p:cTn id="26" dur="250" fill="hold"/>
                                        <p:tgtEl>
                                          <p:spTgt spid="20"/>
                                        </p:tgtEl>
                                        <p:attrNameLst>
                                          <p:attrName>ppt_h</p:attrName>
                                        </p:attrNameLst>
                                      </p:cBhvr>
                                      <p:tavLst>
                                        <p:tav tm="0">
                                          <p:val>
                                            <p:fltVal val="0"/>
                                          </p:val>
                                        </p:tav>
                                        <p:tav tm="100000">
                                          <p:val>
                                            <p:strVal val="#ppt_h"/>
                                          </p:val>
                                        </p:tav>
                                      </p:tavLst>
                                    </p:anim>
                                    <p:animEffect transition="in" filter="fade">
                                      <p:cBhvr>
                                        <p:cTn id="27" dur="250"/>
                                        <p:tgtEl>
                                          <p:spTgt spid="20"/>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heel(1)">
                                      <p:cBhvr>
                                        <p:cTn id="30" dur="250"/>
                                        <p:tgtEl>
                                          <p:spTgt spid="6"/>
                                        </p:tgtEl>
                                      </p:cBhvr>
                                    </p:animEffect>
                                  </p:childTnLst>
                                </p:cTn>
                              </p:par>
                              <p:par>
                                <p:cTn id="31" presetID="21" presetClass="entr" presetSubtype="1" fill="hold" grpId="0" nodeType="withEffect">
                                  <p:stCondLst>
                                    <p:cond delay="100"/>
                                  </p:stCondLst>
                                  <p:childTnLst>
                                    <p:set>
                                      <p:cBhvr>
                                        <p:cTn id="32" dur="1" fill="hold">
                                          <p:stCondLst>
                                            <p:cond delay="0"/>
                                          </p:stCondLst>
                                        </p:cTn>
                                        <p:tgtEl>
                                          <p:spTgt spid="7"/>
                                        </p:tgtEl>
                                        <p:attrNameLst>
                                          <p:attrName>style.visibility</p:attrName>
                                        </p:attrNameLst>
                                      </p:cBhvr>
                                      <p:to>
                                        <p:strVal val="visible"/>
                                      </p:to>
                                    </p:set>
                                    <p:animEffect transition="in" filter="wheel(1)">
                                      <p:cBhvr>
                                        <p:cTn id="33" dur="250"/>
                                        <p:tgtEl>
                                          <p:spTgt spid="7"/>
                                        </p:tgtEl>
                                      </p:cBhvr>
                                    </p:animEffect>
                                  </p:childTnLst>
                                </p:cTn>
                              </p:par>
                            </p:childTnLst>
                          </p:cTn>
                        </p:par>
                        <p:par>
                          <p:cTn id="34" fill="hold">
                            <p:stCondLst>
                              <p:cond delay="1100"/>
                            </p:stCondLst>
                            <p:childTnLst>
                              <p:par>
                                <p:cTn id="35" presetID="1"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21" presetClass="entr" presetSubtype="8"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8)">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5" grpId="0" animBg="1"/>
      <p:bldP spid="16" grpId="0" animBg="1"/>
      <p:bldP spid="18" grpId="0" animBg="1"/>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081614" y="1894337"/>
            <a:ext cx="8167850" cy="4752123"/>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33450" y="402877"/>
            <a:ext cx="3602924"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发展争议</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12" name="图片 6"/>
          <p:cNvPicPr>
            <a:picLocks noChangeAspect="1"/>
          </p:cNvPicPr>
          <p:nvPr/>
        </p:nvPicPr>
        <p:blipFill>
          <a:blip r:embed="rId2" cstate="print"/>
          <a:stretch>
            <a:fillRect/>
          </a:stretch>
        </p:blipFill>
        <p:spPr bwMode="auto">
          <a:xfrm>
            <a:off x="2291645" y="2101786"/>
            <a:ext cx="7810450" cy="4393378"/>
          </a:xfrm>
          <a:prstGeom prst="rect">
            <a:avLst/>
          </a:prstGeom>
          <a:noFill/>
          <a:ln>
            <a:noFill/>
          </a:ln>
        </p:spPr>
      </p:pic>
      <p:sp>
        <p:nvSpPr>
          <p:cNvPr id="17" name="文本框 185"/>
          <p:cNvSpPr txBox="1"/>
          <p:nvPr/>
        </p:nvSpPr>
        <p:spPr>
          <a:xfrm>
            <a:off x="783431" y="1207344"/>
            <a:ext cx="7063613" cy="461665"/>
          </a:xfrm>
          <a:prstGeom prst="rect">
            <a:avLst/>
          </a:prstGeom>
          <a:noFill/>
        </p:spPr>
        <p:txBody>
          <a:bodyPr wrap="square" rtlCol="0">
            <a:spAutoFit/>
          </a:bodyPr>
          <a:lstStyle/>
          <a:p>
            <a:r>
              <a:rPr lang="zh-CN" altLang="en-US" sz="2400" b="1" spc="300" dirty="0" smtClean="0">
                <a:solidFill>
                  <a:srgbClr val="40E0C5"/>
                </a:solidFill>
                <a:latin typeface="微软雅黑" panose="020B0503020204020204" pitchFamily="34" charset="-122"/>
                <a:ea typeface="微软雅黑" panose="020B0503020204020204" pitchFamily="34" charset="-122"/>
              </a:rPr>
              <a:t>人工智能会拥有情感，奴役人类吗？</a:t>
            </a:r>
            <a:endParaRPr lang="zh-CN" altLang="en-US" sz="2800" b="1" spc="300" dirty="0">
              <a:solidFill>
                <a:srgbClr val="40E0C5"/>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V="1">
            <a:off x="871141" y="1774209"/>
            <a:ext cx="3100784" cy="4113"/>
          </a:xfrm>
          <a:prstGeom prst="line">
            <a:avLst/>
          </a:prstGeom>
          <a:ln>
            <a:solidFill>
              <a:srgbClr val="40E0C5"/>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146161" y="1886436"/>
            <a:ext cx="4104454" cy="173237"/>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16200000">
            <a:off x="7932783" y="4230135"/>
            <a:ext cx="4488295" cy="147368"/>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120751" y="6497859"/>
            <a:ext cx="3129863" cy="156501"/>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9444251" y="6155140"/>
            <a:ext cx="672643" cy="396777"/>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5400000">
            <a:off x="9661854" y="6247423"/>
            <a:ext cx="237435" cy="26343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135616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50"/>
                                        <p:tgtEl>
                                          <p:spTgt spid="7"/>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250"/>
                                        <p:tgtEl>
                                          <p:spTgt spid="8"/>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250"/>
                                        <p:tgtEl>
                                          <p:spTgt spid="9"/>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250" fill="hold"/>
                                        <p:tgtEl>
                                          <p:spTgt spid="11"/>
                                        </p:tgtEl>
                                        <p:attrNameLst>
                                          <p:attrName>ppt_w</p:attrName>
                                        </p:attrNameLst>
                                      </p:cBhvr>
                                      <p:tavLst>
                                        <p:tav tm="0">
                                          <p:val>
                                            <p:fltVal val="0"/>
                                          </p:val>
                                        </p:tav>
                                        <p:tav tm="100000">
                                          <p:val>
                                            <p:strVal val="#ppt_w"/>
                                          </p:val>
                                        </p:tav>
                                      </p:tavLst>
                                    </p:anim>
                                    <p:anim calcmode="lin" valueType="num">
                                      <p:cBhvr>
                                        <p:cTn id="23" dur="250" fill="hold"/>
                                        <p:tgtEl>
                                          <p:spTgt spid="11"/>
                                        </p:tgtEl>
                                        <p:attrNameLst>
                                          <p:attrName>ppt_h</p:attrName>
                                        </p:attrNameLst>
                                      </p:cBhvr>
                                      <p:tavLst>
                                        <p:tav tm="0">
                                          <p:val>
                                            <p:fltVal val="0"/>
                                          </p:val>
                                        </p:tav>
                                        <p:tav tm="100000">
                                          <p:val>
                                            <p:strVal val="#ppt_h"/>
                                          </p:val>
                                        </p:tav>
                                      </p:tavLst>
                                    </p:anim>
                                    <p:animEffect transition="in" filter="fade">
                                      <p:cBhvr>
                                        <p:cTn id="24"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160313095208802_看图王.jpg"/>
          <p:cNvPicPr>
            <a:picLocks noChangeAspect="1"/>
          </p:cNvPicPr>
          <p:nvPr/>
        </p:nvPicPr>
        <p:blipFill>
          <a:blip r:embed="rId2" cstate="print"/>
          <a:stretch>
            <a:fillRect/>
          </a:stretch>
        </p:blipFill>
        <p:spPr>
          <a:xfrm>
            <a:off x="0" y="2649019"/>
            <a:ext cx="3448050" cy="2828925"/>
          </a:xfrm>
          <a:prstGeom prst="rect">
            <a:avLst/>
          </a:prstGeom>
        </p:spPr>
      </p:pic>
      <p:sp>
        <p:nvSpPr>
          <p:cNvPr id="3" name="圆角矩形标注 2"/>
          <p:cNvSpPr/>
          <p:nvPr/>
        </p:nvSpPr>
        <p:spPr>
          <a:xfrm>
            <a:off x="1931438" y="772378"/>
            <a:ext cx="4544008" cy="1634490"/>
          </a:xfrm>
          <a:prstGeom prst="wedgeRoundRectCallout">
            <a:avLst>
              <a:gd name="adj1" fmla="val -40546"/>
              <a:gd name="adj2" fmla="val 79626"/>
              <a:gd name="adj3" fmla="val 16667"/>
            </a:avLst>
          </a:prstGeom>
          <a:solidFill>
            <a:srgbClr val="40E0C5"/>
          </a:solidFill>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a:r>
              <a:rPr lang="zh-CN" altLang="en-US" dirty="0" smtClean="0">
                <a:solidFill>
                  <a:schemeClr val="bg1"/>
                </a:solidFill>
                <a:latin typeface="微软雅黑" pitchFamily="34" charset="-122"/>
                <a:ea typeface="微软雅黑" pitchFamily="34" charset="-122"/>
              </a:rPr>
              <a:t>“人类制造机器就是为了让机器在某些方面强于人类，但是机器在某些方面超越人类不意味着机器有能力学习其他方面的能力，或者将不同的信息联系起来而做超越人类的事情，而这一点非常重要”。</a:t>
            </a:r>
          </a:p>
        </p:txBody>
      </p:sp>
      <p:pic>
        <p:nvPicPr>
          <p:cNvPr id="4" name="图片 3" descr="ceCvxxDWK7DaM_看图王.jpg"/>
          <p:cNvPicPr>
            <a:picLocks noChangeAspect="1"/>
          </p:cNvPicPr>
          <p:nvPr/>
        </p:nvPicPr>
        <p:blipFill>
          <a:blip r:embed="rId3" cstate="print"/>
          <a:stretch>
            <a:fillRect/>
          </a:stretch>
        </p:blipFill>
        <p:spPr>
          <a:xfrm>
            <a:off x="9032450" y="485192"/>
            <a:ext cx="2996069" cy="2885103"/>
          </a:xfrm>
          <a:prstGeom prst="rect">
            <a:avLst/>
          </a:prstGeom>
        </p:spPr>
      </p:pic>
      <p:sp>
        <p:nvSpPr>
          <p:cNvPr id="6" name="圆角矩形标注 5"/>
          <p:cNvSpPr/>
          <p:nvPr/>
        </p:nvSpPr>
        <p:spPr>
          <a:xfrm>
            <a:off x="6195526" y="4148781"/>
            <a:ext cx="3778899" cy="1021556"/>
          </a:xfrm>
          <a:prstGeom prst="wedgeRoundRectCallout">
            <a:avLst>
              <a:gd name="adj1" fmla="val 31266"/>
              <a:gd name="adj2" fmla="val -96687"/>
              <a:gd name="adj3" fmla="val 16667"/>
            </a:avLst>
          </a:prstGeom>
          <a:solidFill>
            <a:srgbClr val="F47264"/>
          </a:solidFill>
        </p:spPr>
        <p:txBody>
          <a:bodyPr wrap="square" rtlCol="0" anchor="ctr">
            <a:spAutoFit/>
          </a:bodyPr>
          <a:lstStyle/>
          <a:p>
            <a:pPr algn="ctr"/>
            <a:r>
              <a:rPr lang="zh-CN" altLang="en-US" dirty="0" smtClean="0">
                <a:solidFill>
                  <a:schemeClr val="bg1"/>
                </a:solidFill>
                <a:latin typeface="微软雅黑" pitchFamily="34" charset="-122"/>
                <a:ea typeface="微软雅黑" pitchFamily="34" charset="-122"/>
              </a:rPr>
              <a:t>只要你认可</a:t>
            </a:r>
            <a:r>
              <a:rPr lang="en-US" altLang="zh-CN" dirty="0" smtClean="0">
                <a:solidFill>
                  <a:schemeClr val="bg1"/>
                </a:solidFill>
                <a:latin typeface="微软雅黑" pitchFamily="34" charset="-122"/>
                <a:ea typeface="微软雅黑" pitchFamily="34" charset="-122"/>
              </a:rPr>
              <a:t>AI</a:t>
            </a:r>
            <a:r>
              <a:rPr lang="zh-CN" altLang="en-US" dirty="0" smtClean="0">
                <a:solidFill>
                  <a:schemeClr val="bg1"/>
                </a:solidFill>
                <a:latin typeface="微软雅黑" pitchFamily="34" charset="-122"/>
                <a:ea typeface="微软雅黑" pitchFamily="34" charset="-122"/>
              </a:rPr>
              <a:t>技术会不断发展，我们会在智力上远远落后于</a:t>
            </a:r>
            <a:r>
              <a:rPr lang="en-US" altLang="zh-CN" dirty="0" smtClean="0">
                <a:solidFill>
                  <a:schemeClr val="bg1"/>
                </a:solidFill>
                <a:latin typeface="微软雅黑" pitchFamily="34" charset="-122"/>
                <a:ea typeface="微软雅黑" pitchFamily="34" charset="-122"/>
              </a:rPr>
              <a:t>AI</a:t>
            </a:r>
            <a:r>
              <a:rPr lang="zh-CN" altLang="en-US" dirty="0" smtClean="0">
                <a:solidFill>
                  <a:schemeClr val="bg1"/>
                </a:solidFill>
                <a:latin typeface="微软雅黑" pitchFamily="34" charset="-122"/>
                <a:ea typeface="微软雅黑" pitchFamily="34" charset="-122"/>
              </a:rPr>
              <a:t>，以至于最终成为</a:t>
            </a:r>
            <a:r>
              <a:rPr lang="en-US" altLang="zh-CN" dirty="0" smtClean="0">
                <a:solidFill>
                  <a:schemeClr val="bg1"/>
                </a:solidFill>
                <a:latin typeface="微软雅黑" pitchFamily="34" charset="-122"/>
                <a:ea typeface="微软雅黑" pitchFamily="34" charset="-122"/>
              </a:rPr>
              <a:t>AI</a:t>
            </a:r>
            <a:r>
              <a:rPr lang="zh-CN" altLang="en-US" dirty="0" smtClean="0">
                <a:solidFill>
                  <a:schemeClr val="bg1"/>
                </a:solidFill>
                <a:latin typeface="微软雅黑" pitchFamily="34" charset="-122"/>
                <a:ea typeface="微软雅黑" pitchFamily="34" charset="-122"/>
              </a:rPr>
              <a:t>的宠物。</a:t>
            </a:r>
          </a:p>
        </p:txBody>
      </p:sp>
      <p:sp>
        <p:nvSpPr>
          <p:cNvPr id="8" name="TextBox 7"/>
          <p:cNvSpPr txBox="1"/>
          <p:nvPr/>
        </p:nvSpPr>
        <p:spPr>
          <a:xfrm>
            <a:off x="233265" y="5486401"/>
            <a:ext cx="2127380" cy="646331"/>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马克</a:t>
            </a:r>
            <a:r>
              <a:rPr lang="en-US" altLang="zh-CN"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扎克伯格 </a:t>
            </a:r>
            <a:r>
              <a:rPr lang="en-US" altLang="zh-CN" dirty="0" err="1" smtClean="0">
                <a:solidFill>
                  <a:schemeClr val="bg1"/>
                </a:solidFill>
                <a:latin typeface="微软雅黑" pitchFamily="34" charset="-122"/>
                <a:ea typeface="微软雅黑" pitchFamily="34" charset="-122"/>
              </a:rPr>
              <a:t>Facebook</a:t>
            </a:r>
            <a:r>
              <a:rPr lang="en-US" altLang="zh-CN" dirty="0" smtClean="0">
                <a:solidFill>
                  <a:schemeClr val="bg1"/>
                </a:solidFill>
                <a:latin typeface="微软雅黑" pitchFamily="34" charset="-122"/>
                <a:ea typeface="微软雅黑" pitchFamily="34" charset="-122"/>
              </a:rPr>
              <a:t> </a:t>
            </a:r>
            <a:r>
              <a:rPr lang="zh-CN" altLang="en-US" dirty="0" smtClean="0">
                <a:solidFill>
                  <a:schemeClr val="bg1"/>
                </a:solidFill>
                <a:latin typeface="微软雅黑" pitchFamily="34" charset="-122"/>
                <a:ea typeface="微软雅黑" pitchFamily="34" charset="-122"/>
              </a:rPr>
              <a:t>创始人</a:t>
            </a:r>
            <a:endParaRPr lang="zh-CN" altLang="en-US" dirty="0">
              <a:solidFill>
                <a:schemeClr val="bg1"/>
              </a:solidFill>
              <a:latin typeface="微软雅黑" pitchFamily="34" charset="-122"/>
              <a:ea typeface="微软雅黑" pitchFamily="34" charset="-122"/>
            </a:endParaRPr>
          </a:p>
        </p:txBody>
      </p:sp>
      <p:sp>
        <p:nvSpPr>
          <p:cNvPr id="10" name="TextBox 9"/>
          <p:cNvSpPr txBox="1"/>
          <p:nvPr/>
        </p:nvSpPr>
        <p:spPr>
          <a:xfrm>
            <a:off x="9367935" y="3508310"/>
            <a:ext cx="2708987" cy="646331"/>
          </a:xfrm>
          <a:prstGeom prst="rect">
            <a:avLst/>
          </a:prstGeom>
          <a:noFill/>
        </p:spPr>
        <p:txBody>
          <a:bodyPr wrap="square" rtlCol="0">
            <a:spAutoFit/>
          </a:bodyPr>
          <a:lstStyle/>
          <a:p>
            <a:r>
              <a:rPr lang="zh-CN" altLang="en-US" dirty="0" smtClean="0">
                <a:solidFill>
                  <a:schemeClr val="bg1"/>
                </a:solidFill>
                <a:latin typeface="微软雅黑" pitchFamily="34" charset="-122"/>
                <a:ea typeface="微软雅黑" pitchFamily="34" charset="-122"/>
              </a:rPr>
              <a:t>埃隆</a:t>
            </a:r>
            <a:r>
              <a:rPr lang="en-US" altLang="zh-CN"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马斯克 </a:t>
            </a:r>
            <a:r>
              <a:rPr lang="en-US" altLang="zh-CN" dirty="0" err="1" smtClean="0">
                <a:solidFill>
                  <a:schemeClr val="bg1"/>
                </a:solidFill>
                <a:latin typeface="微软雅黑" pitchFamily="34" charset="-122"/>
                <a:ea typeface="微软雅黑" pitchFamily="34" charset="-122"/>
              </a:rPr>
              <a:t>SpaceX</a:t>
            </a:r>
            <a:r>
              <a:rPr lang="en-US" altLang="zh-CN" dirty="0" smtClean="0">
                <a:solidFill>
                  <a:schemeClr val="bg1"/>
                </a:solidFill>
                <a:latin typeface="微软雅黑" pitchFamily="34" charset="-122"/>
                <a:ea typeface="微软雅黑" pitchFamily="34" charset="-122"/>
              </a:rPr>
              <a:t> </a:t>
            </a:r>
            <a:r>
              <a:rPr lang="zh-CN" altLang="en-US" dirty="0" smtClean="0">
                <a:solidFill>
                  <a:schemeClr val="bg1"/>
                </a:solidFill>
                <a:latin typeface="微软雅黑" pitchFamily="34" charset="-122"/>
                <a:ea typeface="微软雅黑" pitchFamily="34" charset="-122"/>
              </a:rPr>
              <a:t>太空探索技术公司</a:t>
            </a:r>
            <a:r>
              <a:rPr lang="en-US" altLang="zh-CN" dirty="0" smtClean="0">
                <a:solidFill>
                  <a:schemeClr val="bg1"/>
                </a:solidFill>
                <a:latin typeface="微软雅黑" pitchFamily="34" charset="-122"/>
                <a:ea typeface="微软雅黑" pitchFamily="34" charset="-122"/>
              </a:rPr>
              <a:t>CEO</a:t>
            </a:r>
            <a:endParaRPr lang="zh-CN" altLang="en-US" dirty="0">
              <a:solidFill>
                <a:schemeClr val="bg1"/>
              </a:solidFill>
              <a:latin typeface="微软雅黑" pitchFamily="34" charset="-122"/>
              <a:ea typeface="微软雅黑" pitchFamily="34" charset="-122"/>
            </a:endParaRPr>
          </a:p>
        </p:txBody>
      </p:sp>
      <p:sp>
        <p:nvSpPr>
          <p:cNvPr id="11" name="TextBox 10"/>
          <p:cNvSpPr txBox="1"/>
          <p:nvPr/>
        </p:nvSpPr>
        <p:spPr>
          <a:xfrm>
            <a:off x="4982547" y="2621901"/>
            <a:ext cx="3088433" cy="1569660"/>
          </a:xfrm>
          <a:prstGeom prst="rect">
            <a:avLst/>
          </a:prstGeom>
          <a:noFill/>
        </p:spPr>
        <p:txBody>
          <a:bodyPr wrap="square" rtlCol="0">
            <a:spAutoFit/>
          </a:bodyPr>
          <a:lstStyle/>
          <a:p>
            <a:r>
              <a:rPr lang="en-US" altLang="zh-CN" sz="9600" b="1" dirty="0" err="1" smtClean="0">
                <a:solidFill>
                  <a:srgbClr val="C00000"/>
                </a:solidFill>
              </a:rPr>
              <a:t>vs</a:t>
            </a:r>
            <a:endParaRPr lang="zh-CN" altLang="en-US" sz="96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单圆角矩形 3"/>
          <p:cNvSpPr/>
          <p:nvPr/>
        </p:nvSpPr>
        <p:spPr>
          <a:xfrm>
            <a:off x="1464906" y="1866122"/>
            <a:ext cx="401216" cy="709127"/>
          </a:xfrm>
          <a:prstGeom prst="round1Rect">
            <a:avLst/>
          </a:prstGeom>
        </p:spPr>
        <p:txBody>
          <a:bodyPr wrap="square" rtlCol="0" anchor="ctr">
            <a:spAutoFit/>
          </a:bodyPr>
          <a:lstStyle/>
          <a:p>
            <a:pPr algn="ctr"/>
            <a:endParaRPr lang="zh-CN" altLang="en-US" dirty="0" smtClean="0">
              <a:solidFill>
                <a:schemeClr val="bg1"/>
              </a:solidFill>
              <a:latin typeface="微软雅黑" pitchFamily="34" charset="-122"/>
              <a:ea typeface="微软雅黑" pitchFamily="34" charset="-122"/>
            </a:endParaRPr>
          </a:p>
        </p:txBody>
      </p:sp>
      <p:sp>
        <p:nvSpPr>
          <p:cNvPr id="10" name="TextBox 9"/>
          <p:cNvSpPr txBox="1"/>
          <p:nvPr/>
        </p:nvSpPr>
        <p:spPr>
          <a:xfrm>
            <a:off x="877078" y="1548882"/>
            <a:ext cx="9479902" cy="3600986"/>
          </a:xfrm>
          <a:prstGeom prst="rect">
            <a:avLst/>
          </a:prstGeom>
          <a:noFill/>
        </p:spPr>
        <p:txBody>
          <a:bodyPr wrap="square" rtlCol="0">
            <a:spAutoFit/>
          </a:bodyPr>
          <a:lstStyle/>
          <a:p>
            <a:r>
              <a:rPr lang="zh-CN" altLang="en-US" sz="2400" dirty="0" smtClean="0">
                <a:solidFill>
                  <a:schemeClr val="bg1"/>
                </a:solidFill>
                <a:latin typeface="微软雅黑" pitchFamily="34" charset="-122"/>
                <a:ea typeface="微软雅黑" pitchFamily="34" charset="-122"/>
              </a:rPr>
              <a:t>　我们从计算机语言原理和人工智能发展史中可以得到答案：迄今为止</a:t>
            </a:r>
            <a:r>
              <a:rPr lang="en-US" altLang="zh-CN" sz="2400" dirty="0" smtClean="0">
                <a:solidFill>
                  <a:schemeClr val="bg1"/>
                </a:solidFill>
                <a:latin typeface="微软雅黑" pitchFamily="34" charset="-122"/>
                <a:ea typeface="微软雅黑" pitchFamily="34" charset="-122"/>
              </a:rPr>
              <a:t>AI</a:t>
            </a:r>
            <a:r>
              <a:rPr lang="zh-CN" altLang="en-US" sz="2400" dirty="0" smtClean="0">
                <a:solidFill>
                  <a:schemeClr val="bg1"/>
                </a:solidFill>
                <a:latin typeface="微软雅黑" pitchFamily="34" charset="-122"/>
                <a:ea typeface="微软雅黑" pitchFamily="34" charset="-122"/>
              </a:rPr>
              <a:t>的所有智能化表现仅仅在模仿人类左半脑的理性思维模式，而完全不具备右半脑的感性思维，且将来亦是如此。</a:t>
            </a:r>
          </a:p>
          <a:p>
            <a:r>
              <a:rPr lang="zh-CN" altLang="en-US" sz="2400" dirty="0" smtClean="0">
                <a:solidFill>
                  <a:schemeClr val="bg1"/>
                </a:solidFill>
                <a:latin typeface="微软雅黑" pitchFamily="34" charset="-122"/>
                <a:ea typeface="微软雅黑" pitchFamily="34" charset="-122"/>
              </a:rPr>
              <a:t>　　众所周知，计算机语言在历史发展上经历了机器语言、汇编语言和高级语言，我们把最低级、最原始的计算机语言称为机器语言。机器语言是用二进制代码表示的计算机能够直接识别的指令集合，它反映了计算机“思维”的原理，也反映了人工智能的原理。</a:t>
            </a:r>
            <a:r>
              <a:rPr lang="en-US" altLang="zh-CN" sz="2800" b="1" dirty="0" smtClean="0">
                <a:solidFill>
                  <a:srgbClr val="F47264"/>
                </a:solidFill>
                <a:latin typeface="微软雅黑" pitchFamily="34" charset="-122"/>
                <a:ea typeface="微软雅黑" pitchFamily="34" charset="-122"/>
              </a:rPr>
              <a:t>0</a:t>
            </a:r>
            <a:r>
              <a:rPr lang="zh-CN" altLang="en-US" sz="2800" b="1" dirty="0" smtClean="0">
                <a:solidFill>
                  <a:srgbClr val="F47264"/>
                </a:solidFill>
                <a:latin typeface="微软雅黑" pitchFamily="34" charset="-122"/>
                <a:ea typeface="微软雅黑" pitchFamily="34" charset="-122"/>
              </a:rPr>
              <a:t>和</a:t>
            </a:r>
            <a:r>
              <a:rPr lang="en-US" altLang="zh-CN" sz="2800" b="1" dirty="0" smtClean="0">
                <a:solidFill>
                  <a:srgbClr val="F47264"/>
                </a:solidFill>
                <a:latin typeface="微软雅黑" pitchFamily="34" charset="-122"/>
                <a:ea typeface="微软雅黑" pitchFamily="34" charset="-122"/>
              </a:rPr>
              <a:t>1</a:t>
            </a:r>
            <a:r>
              <a:rPr lang="zh-CN" altLang="en-US" sz="2800" b="1" dirty="0" smtClean="0">
                <a:solidFill>
                  <a:srgbClr val="F47264"/>
                </a:solidFill>
                <a:latin typeface="微软雅黑" pitchFamily="34" charset="-122"/>
                <a:ea typeface="微软雅黑" pitchFamily="34" charset="-122"/>
              </a:rPr>
              <a:t>两个数字能构成世间万物的一切逻辑，却无法创造灵感、拥有直觉、获得情感。</a:t>
            </a:r>
            <a:endParaRPr lang="zh-CN" altLang="en-US" sz="2800" b="1" dirty="0">
              <a:solidFill>
                <a:srgbClr val="F47264"/>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346200" y="1579294"/>
            <a:ext cx="2081064" cy="211630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33450" y="402877"/>
            <a:ext cx="3602924"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人类与人工智能之争</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1017090" y="1362075"/>
            <a:ext cx="2104322" cy="2034696"/>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346200" y="1579294"/>
            <a:ext cx="1778000" cy="1822450"/>
          </a:xfrm>
          <a:custGeom>
            <a:avLst/>
            <a:gdLst>
              <a:gd name="connsiteX0" fmla="*/ 1778000 w 1778000"/>
              <a:gd name="connsiteY0" fmla="*/ 0 h 1822450"/>
              <a:gd name="connsiteX1" fmla="*/ 0 w 1778000"/>
              <a:gd name="connsiteY1" fmla="*/ 0 h 1822450"/>
              <a:gd name="connsiteX2" fmla="*/ 0 w 1778000"/>
              <a:gd name="connsiteY2" fmla="*/ 1822450 h 1822450"/>
            </a:gdLst>
            <a:ahLst/>
            <a:cxnLst>
              <a:cxn ang="0">
                <a:pos x="connsiteX0" y="connsiteY0"/>
              </a:cxn>
              <a:cxn ang="0">
                <a:pos x="connsiteX1" y="connsiteY1"/>
              </a:cxn>
              <a:cxn ang="0">
                <a:pos x="connsiteX2" y="connsiteY2"/>
              </a:cxn>
            </a:cxnLst>
            <a:rect l="l" t="t" r="r" b="b"/>
            <a:pathLst>
              <a:path w="1778000" h="1822450">
                <a:moveTo>
                  <a:pt x="1778000" y="0"/>
                </a:moveTo>
                <a:lnTo>
                  <a:pt x="0" y="0"/>
                </a:lnTo>
                <a:lnTo>
                  <a:pt x="0" y="1822450"/>
                </a:lnTo>
              </a:path>
            </a:pathLst>
          </a:custGeom>
          <a:noFill/>
          <a:ln w="9525">
            <a:solidFill>
              <a:srgbClr val="40E0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85"/>
          <p:cNvSpPr txBox="1"/>
          <p:nvPr/>
        </p:nvSpPr>
        <p:spPr>
          <a:xfrm>
            <a:off x="5302810" y="1342376"/>
            <a:ext cx="3188493" cy="523220"/>
          </a:xfrm>
          <a:prstGeom prst="rect">
            <a:avLst/>
          </a:prstGeom>
          <a:noFill/>
        </p:spPr>
        <p:txBody>
          <a:bodyPr wrap="square" rtlCol="0">
            <a:spAutoFit/>
          </a:bodyPr>
          <a:lstStyle/>
          <a:p>
            <a:r>
              <a:rPr lang="zh-CN" altLang="en-US" sz="2800" b="1" spc="300" dirty="0" smtClean="0">
                <a:solidFill>
                  <a:srgbClr val="40E0C5"/>
                </a:solidFill>
                <a:latin typeface="微软雅黑" panose="020B0503020204020204" pitchFamily="34" charset="-122"/>
                <a:ea typeface="微软雅黑" panose="020B0503020204020204" pitchFamily="34" charset="-122"/>
              </a:rPr>
              <a:t>统治？被统治</a:t>
            </a:r>
            <a:r>
              <a:rPr lang="en-US" altLang="zh-CN" sz="2800" b="1" spc="300" dirty="0" smtClean="0">
                <a:solidFill>
                  <a:srgbClr val="40E0C5"/>
                </a:solidFill>
                <a:latin typeface="微软雅黑" panose="020B0503020204020204" pitchFamily="34" charset="-122"/>
                <a:ea typeface="微软雅黑" panose="020B0503020204020204" pitchFamily="34" charset="-122"/>
              </a:rPr>
              <a:t>?</a:t>
            </a:r>
            <a:endParaRPr lang="zh-CN" altLang="en-US" sz="2800" b="1" spc="300" dirty="0">
              <a:solidFill>
                <a:srgbClr val="40E0C5"/>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5390519" y="1913354"/>
            <a:ext cx="2152964" cy="0"/>
          </a:xfrm>
          <a:prstGeom prst="line">
            <a:avLst/>
          </a:prstGeom>
          <a:ln>
            <a:solidFill>
              <a:srgbClr val="40E0C5"/>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390518" y="2093191"/>
            <a:ext cx="5882727" cy="1323439"/>
          </a:xfrm>
          <a:prstGeom prst="rect">
            <a:avLst/>
          </a:prstGeom>
        </p:spPr>
        <p:txBody>
          <a:bodyPr wrap="square">
            <a:spAutoFit/>
          </a:bodyPr>
          <a:lstStyle/>
          <a:p>
            <a:r>
              <a:rPr lang="zh-CN" altLang="en-US" sz="2000" dirty="0" smtClean="0">
                <a:solidFill>
                  <a:schemeClr val="bg1"/>
                </a:solidFill>
                <a:latin typeface="微软雅黑" pitchFamily="34" charset="-122"/>
                <a:ea typeface="微软雅黑" pitchFamily="34" charset="-122"/>
              </a:rPr>
              <a:t>　　　最极端的假设则预测了一个人工智能比人类更加聪明的</a:t>
            </a:r>
            <a:r>
              <a:rPr lang="zh-CN" altLang="en-US" sz="2000" dirty="0" smtClean="0">
                <a:solidFill>
                  <a:srgbClr val="FFFF00"/>
                </a:solidFill>
                <a:latin typeface="微软雅黑" pitchFamily="34" charset="-122"/>
                <a:ea typeface="微软雅黑" pitchFamily="34" charset="-122"/>
              </a:rPr>
              <a:t>遥远未来</a:t>
            </a:r>
            <a:r>
              <a:rPr lang="zh-CN" altLang="en-US" sz="2000" dirty="0" smtClean="0">
                <a:solidFill>
                  <a:schemeClr val="bg1"/>
                </a:solidFill>
                <a:latin typeface="微软雅黑" pitchFamily="34" charset="-122"/>
                <a:ea typeface="微软雅黑" pitchFamily="34" charset="-122"/>
              </a:rPr>
              <a:t>。</a:t>
            </a:r>
            <a:endParaRPr lang="en-US" altLang="zh-CN" sz="2000" dirty="0" smtClean="0">
              <a:solidFill>
                <a:schemeClr val="bg1"/>
              </a:solidFill>
              <a:latin typeface="微软雅黑" pitchFamily="34" charset="-122"/>
              <a:ea typeface="微软雅黑" pitchFamily="34" charset="-122"/>
            </a:endParaRPr>
          </a:p>
          <a:p>
            <a:endParaRPr lang="en-US" altLang="zh-CN" sz="2000" dirty="0" smtClean="0">
              <a:solidFill>
                <a:schemeClr val="bg1"/>
              </a:solidFill>
              <a:latin typeface="微软雅黑" pitchFamily="34" charset="-122"/>
              <a:ea typeface="微软雅黑" pitchFamily="34" charset="-122"/>
            </a:endParaRPr>
          </a:p>
          <a:p>
            <a:endParaRPr lang="en-US" altLang="zh-CN" sz="2000" dirty="0" smtClean="0">
              <a:solidFill>
                <a:schemeClr val="bg1"/>
              </a:solidFill>
              <a:latin typeface="微软雅黑" pitchFamily="34" charset="-122"/>
              <a:ea typeface="微软雅黑" pitchFamily="34" charset="-122"/>
            </a:endParaRPr>
          </a:p>
        </p:txBody>
      </p:sp>
      <p:grpSp>
        <p:nvGrpSpPr>
          <p:cNvPr id="10" name="组合 9"/>
          <p:cNvGrpSpPr/>
          <p:nvPr/>
        </p:nvGrpSpPr>
        <p:grpSpPr>
          <a:xfrm>
            <a:off x="1587122" y="1992986"/>
            <a:ext cx="3060000" cy="2244797"/>
            <a:chOff x="1587122" y="1992986"/>
            <a:chExt cx="3060000" cy="2244797"/>
          </a:xfrm>
        </p:grpSpPr>
        <p:sp>
          <p:nvSpPr>
            <p:cNvPr id="7" name="矩形 6"/>
            <p:cNvSpPr/>
            <p:nvPr/>
          </p:nvSpPr>
          <p:spPr>
            <a:xfrm>
              <a:off x="1587122" y="1992986"/>
              <a:ext cx="3060000" cy="22447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cstate="print"/>
            <a:stretch>
              <a:fillRect/>
            </a:stretch>
          </p:blipFill>
          <p:spPr>
            <a:xfrm>
              <a:off x="2015412" y="2144097"/>
              <a:ext cx="2071396" cy="2073340"/>
            </a:xfrm>
            <a:prstGeom prst="rect">
              <a:avLst/>
            </a:prstGeom>
          </p:spPr>
        </p:pic>
      </p:grpSp>
      <p:sp>
        <p:nvSpPr>
          <p:cNvPr id="12" name="矩形 11"/>
          <p:cNvSpPr/>
          <p:nvPr/>
        </p:nvSpPr>
        <p:spPr>
          <a:xfrm>
            <a:off x="5393093" y="3032449"/>
            <a:ext cx="5803641" cy="1200329"/>
          </a:xfrm>
          <a:prstGeom prst="rect">
            <a:avLst/>
          </a:prstGeom>
        </p:spPr>
        <p:txBody>
          <a:bodyPr wrap="square">
            <a:spAutoFit/>
          </a:bodyPr>
          <a:lstStyle/>
          <a:p>
            <a:r>
              <a:rPr lang="zh-CN" altLang="en-US" sz="2000" dirty="0" smtClean="0">
                <a:solidFill>
                  <a:srgbClr val="F47264"/>
                </a:solidFill>
                <a:latin typeface="微软雅黑" pitchFamily="34" charset="-122"/>
                <a:ea typeface="微软雅黑" pitchFamily="34" charset="-122"/>
              </a:rPr>
              <a:t>人工智能的发展依然处于非常初级的阶段，现状基本就是 </a:t>
            </a:r>
            <a:r>
              <a:rPr lang="en-US" altLang="zh-CN" sz="2000" dirty="0" smtClean="0">
                <a:solidFill>
                  <a:srgbClr val="F47264"/>
                </a:solidFill>
                <a:latin typeface="微软雅黑" pitchFamily="34" charset="-122"/>
                <a:ea typeface="微软雅黑" pitchFamily="34" charset="-122"/>
              </a:rPr>
              <a:t>——</a:t>
            </a:r>
          </a:p>
          <a:p>
            <a:r>
              <a:rPr lang="en-US" altLang="zh-CN" sz="2800" dirty="0" smtClean="0">
                <a:solidFill>
                  <a:srgbClr val="F47264"/>
                </a:solidFill>
                <a:latin typeface="微软雅黑" pitchFamily="34" charset="-122"/>
                <a:ea typeface="微软雅黑" pitchFamily="34" charset="-122"/>
              </a:rPr>
              <a:t>    </a:t>
            </a:r>
            <a:r>
              <a:rPr lang="en-US" altLang="zh-CN" sz="3200" dirty="0" smtClean="0">
                <a:solidFill>
                  <a:srgbClr val="F47264"/>
                </a:solidFill>
                <a:latin typeface="微软雅黑" pitchFamily="34" charset="-122"/>
                <a:ea typeface="微软雅黑" pitchFamily="34" charset="-122"/>
              </a:rPr>
              <a:t>“</a:t>
            </a:r>
            <a:r>
              <a:rPr lang="zh-CN" altLang="en-US" sz="3200" b="1" dirty="0" smtClean="0">
                <a:solidFill>
                  <a:srgbClr val="F47264"/>
                </a:solidFill>
                <a:latin typeface="微软雅黑" pitchFamily="34" charset="-122"/>
                <a:ea typeface="微软雅黑" pitchFamily="34" charset="-122"/>
              </a:rPr>
              <a:t>没有人工，就没有智能”</a:t>
            </a:r>
            <a:endParaRPr lang="zh-CN" altLang="en-US" sz="3200" b="1" dirty="0">
              <a:solidFill>
                <a:srgbClr val="F47264"/>
              </a:solidFill>
              <a:latin typeface="微软雅黑" pitchFamily="34" charset="-122"/>
              <a:ea typeface="微软雅黑" pitchFamily="34" charset="-122"/>
            </a:endParaRPr>
          </a:p>
        </p:txBody>
      </p:sp>
    </p:spTree>
    <p:extLst>
      <p:ext uri="{BB962C8B-B14F-4D97-AF65-F5344CB8AC3E}">
        <p14:creationId xmlns="" xmlns:p14="http://schemas.microsoft.com/office/powerpoint/2010/main" val="13332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25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250"/>
                                        <p:tgtEl>
                                          <p:spTgt spid="5"/>
                                        </p:tgtEl>
                                      </p:cBhvr>
                                    </p:animEffect>
                                  </p:childTnLst>
                                </p:cTn>
                              </p:par>
                            </p:childTnLst>
                          </p:cTn>
                        </p:par>
                        <p:par>
                          <p:cTn id="11" fill="hold">
                            <p:stCondLst>
                              <p:cond delay="250"/>
                            </p:stCondLst>
                            <p:childTnLst>
                              <p:par>
                                <p:cTn id="12" presetID="22" presetClass="entr" presetSubtype="4"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down)">
                                      <p:cBhvr>
                                        <p:cTn id="14" dur="250"/>
                                        <p:tgtEl>
                                          <p:spTgt spid="15"/>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250"/>
                                        <p:tgtEl>
                                          <p:spTgt spid="10"/>
                                        </p:tgtEl>
                                      </p:cBhvr>
                                    </p:animEffect>
                                    <p:anim calcmode="lin" valueType="num">
                                      <p:cBhvr>
                                        <p:cTn id="19" dur="250" fill="hold"/>
                                        <p:tgtEl>
                                          <p:spTgt spid="10"/>
                                        </p:tgtEl>
                                        <p:attrNameLst>
                                          <p:attrName>ppt_x</p:attrName>
                                        </p:attrNameLst>
                                      </p:cBhvr>
                                      <p:tavLst>
                                        <p:tav tm="0">
                                          <p:val>
                                            <p:strVal val="#ppt_x"/>
                                          </p:val>
                                        </p:tav>
                                        <p:tav tm="100000">
                                          <p:val>
                                            <p:strVal val="#ppt_x"/>
                                          </p:val>
                                        </p:tav>
                                      </p:tavLst>
                                    </p:anim>
                                    <p:anim calcmode="lin" valueType="num">
                                      <p:cBhvr>
                                        <p:cTn id="20" dur="25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75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5" grpId="0" animBg="1"/>
      <p:bldP spid="8"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 xmlns:a14="http://schemas.microsoft.com/office/drawing/2010/main" val="0"/>
              </a:ext>
            </a:extLst>
          </a:blip>
          <a:srcRect t="6799" b="8102"/>
          <a:stretch/>
        </p:blipFill>
        <p:spPr>
          <a:xfrm>
            <a:off x="0" y="-57150"/>
            <a:ext cx="12192000" cy="6915150"/>
          </a:xfrm>
          <a:prstGeom prst="rect">
            <a:avLst/>
          </a:prstGeom>
        </p:spPr>
      </p:pic>
      <p:grpSp>
        <p:nvGrpSpPr>
          <p:cNvPr id="5" name="组合 4"/>
          <p:cNvGrpSpPr/>
          <p:nvPr/>
        </p:nvGrpSpPr>
        <p:grpSpPr>
          <a:xfrm>
            <a:off x="-1" y="-7448"/>
            <a:ext cx="12187589" cy="6865447"/>
            <a:chOff x="0" y="-7447"/>
            <a:chExt cx="9144002" cy="5150950"/>
          </a:xfrm>
        </p:grpSpPr>
        <p:cxnSp>
          <p:nvCxnSpPr>
            <p:cNvPr id="6" name="直线连接符 2"/>
            <p:cNvCxnSpPr/>
            <p:nvPr/>
          </p:nvCxnSpPr>
          <p:spPr>
            <a:xfrm>
              <a:off x="0" y="2"/>
              <a:ext cx="1396002"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直线连接符 3"/>
            <p:cNvCxnSpPr/>
            <p:nvPr/>
          </p:nvCxnSpPr>
          <p:spPr>
            <a:xfrm flipV="1">
              <a:off x="732051" y="326292"/>
              <a:ext cx="663953" cy="9096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直线连接符 4"/>
            <p:cNvCxnSpPr/>
            <p:nvPr/>
          </p:nvCxnSpPr>
          <p:spPr>
            <a:xfrm>
              <a:off x="2" y="0"/>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直线连接符 5"/>
            <p:cNvCxnSpPr/>
            <p:nvPr/>
          </p:nvCxnSpPr>
          <p:spPr>
            <a:xfrm>
              <a:off x="2" y="1693190"/>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直线连接符 6"/>
            <p:cNvCxnSpPr/>
            <p:nvPr/>
          </p:nvCxnSpPr>
          <p:spPr>
            <a:xfrm flipV="1">
              <a:off x="1396004" y="2"/>
              <a:ext cx="1205861" cy="32629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直线连接符 7"/>
            <p:cNvCxnSpPr/>
            <p:nvPr/>
          </p:nvCxnSpPr>
          <p:spPr>
            <a:xfrm flipV="1">
              <a:off x="1975652" y="0"/>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直线连接符 8"/>
            <p:cNvCxnSpPr/>
            <p:nvPr/>
          </p:nvCxnSpPr>
          <p:spPr>
            <a:xfrm flipH="1" flipV="1">
              <a:off x="1396003" y="326292"/>
              <a:ext cx="579648" cy="175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直线连接符 9"/>
            <p:cNvCxnSpPr/>
            <p:nvPr/>
          </p:nvCxnSpPr>
          <p:spPr>
            <a:xfrm>
              <a:off x="732049" y="1235988"/>
              <a:ext cx="1243602" cy="84659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直线连接符 10"/>
            <p:cNvCxnSpPr/>
            <p:nvPr/>
          </p:nvCxnSpPr>
          <p:spPr>
            <a:xfrm flipV="1">
              <a:off x="573293" y="2082586"/>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直线连接符 11"/>
            <p:cNvCxnSpPr/>
            <p:nvPr/>
          </p:nvCxnSpPr>
          <p:spPr>
            <a:xfrm>
              <a:off x="6676643" y="3311124"/>
              <a:ext cx="1561117" cy="2780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直线连接符 12"/>
            <p:cNvCxnSpPr/>
            <p:nvPr/>
          </p:nvCxnSpPr>
          <p:spPr>
            <a:xfrm flipH="1">
              <a:off x="1975651" y="1693189"/>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直线连接符 13"/>
            <p:cNvCxnSpPr/>
            <p:nvPr/>
          </p:nvCxnSpPr>
          <p:spPr>
            <a:xfrm>
              <a:off x="2601864" y="0"/>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直线连接符 14"/>
            <p:cNvCxnSpPr/>
            <p:nvPr/>
          </p:nvCxnSpPr>
          <p:spPr>
            <a:xfrm>
              <a:off x="574727" y="2980718"/>
              <a:ext cx="1321545" cy="396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直线连接符 15"/>
            <p:cNvCxnSpPr/>
            <p:nvPr/>
          </p:nvCxnSpPr>
          <p:spPr>
            <a:xfrm flipH="1">
              <a:off x="1896273" y="2082586"/>
              <a:ext cx="79378" cy="128752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直线连接符 16"/>
            <p:cNvCxnSpPr/>
            <p:nvPr/>
          </p:nvCxnSpPr>
          <p:spPr>
            <a:xfrm>
              <a:off x="0" y="2980719"/>
              <a:ext cx="573294"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直线连接符 17"/>
            <p:cNvCxnSpPr/>
            <p:nvPr/>
          </p:nvCxnSpPr>
          <p:spPr>
            <a:xfrm>
              <a:off x="2" y="1693190"/>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直线连接符 18"/>
            <p:cNvCxnSpPr/>
            <p:nvPr/>
          </p:nvCxnSpPr>
          <p:spPr>
            <a:xfrm flipV="1">
              <a:off x="2" y="1235988"/>
              <a:ext cx="732049"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直线连接符 19"/>
            <p:cNvCxnSpPr/>
            <p:nvPr/>
          </p:nvCxnSpPr>
          <p:spPr>
            <a:xfrm>
              <a:off x="8237761" y="3589204"/>
              <a:ext cx="906241"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直线连接符 20"/>
            <p:cNvCxnSpPr/>
            <p:nvPr/>
          </p:nvCxnSpPr>
          <p:spPr>
            <a:xfrm flipV="1">
              <a:off x="8237758" y="1587364"/>
              <a:ext cx="906242" cy="20018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直线连接符 21"/>
            <p:cNvCxnSpPr/>
            <p:nvPr/>
          </p:nvCxnSpPr>
          <p:spPr>
            <a:xfrm>
              <a:off x="7496890" y="2151760"/>
              <a:ext cx="740870" cy="143744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直线连接符 66"/>
            <p:cNvCxnSpPr/>
            <p:nvPr/>
          </p:nvCxnSpPr>
          <p:spPr>
            <a:xfrm>
              <a:off x="2601864" y="2"/>
              <a:ext cx="1658135" cy="108469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直线连接符 67"/>
            <p:cNvCxnSpPr/>
            <p:nvPr/>
          </p:nvCxnSpPr>
          <p:spPr>
            <a:xfrm flipV="1">
              <a:off x="3448569" y="1084699"/>
              <a:ext cx="811428" cy="151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直线连接符 68"/>
            <p:cNvCxnSpPr/>
            <p:nvPr/>
          </p:nvCxnSpPr>
          <p:spPr>
            <a:xfrm>
              <a:off x="2601864" y="2"/>
              <a:ext cx="846706" cy="12285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直线连接符 69"/>
            <p:cNvCxnSpPr/>
            <p:nvPr/>
          </p:nvCxnSpPr>
          <p:spPr>
            <a:xfrm>
              <a:off x="3034037" y="1685743"/>
              <a:ext cx="1975651" cy="38939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线连接符 70"/>
            <p:cNvCxnSpPr/>
            <p:nvPr/>
          </p:nvCxnSpPr>
          <p:spPr>
            <a:xfrm flipV="1">
              <a:off x="4259999" y="-7444"/>
              <a:ext cx="1375901" cy="109214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线连接符 71"/>
            <p:cNvCxnSpPr/>
            <p:nvPr/>
          </p:nvCxnSpPr>
          <p:spPr>
            <a:xfrm flipV="1">
              <a:off x="5009687" y="-7447"/>
              <a:ext cx="626211" cy="20825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线连接符 72"/>
            <p:cNvCxnSpPr/>
            <p:nvPr/>
          </p:nvCxnSpPr>
          <p:spPr>
            <a:xfrm flipH="1" flipV="1">
              <a:off x="4259999" y="1084701"/>
              <a:ext cx="749689" cy="99043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直线连接符 73"/>
            <p:cNvCxnSpPr/>
            <p:nvPr/>
          </p:nvCxnSpPr>
          <p:spPr>
            <a:xfrm>
              <a:off x="3448571" y="1235990"/>
              <a:ext cx="1561117" cy="83914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直线连接符 74"/>
            <p:cNvCxnSpPr/>
            <p:nvPr/>
          </p:nvCxnSpPr>
          <p:spPr>
            <a:xfrm flipV="1">
              <a:off x="3607328" y="2075139"/>
              <a:ext cx="1402359" cy="8981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线连接符 75"/>
            <p:cNvCxnSpPr/>
            <p:nvPr/>
          </p:nvCxnSpPr>
          <p:spPr>
            <a:xfrm flipH="1">
              <a:off x="5009686" y="1685743"/>
              <a:ext cx="1058384" cy="389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直线连接符 76"/>
            <p:cNvCxnSpPr/>
            <p:nvPr/>
          </p:nvCxnSpPr>
          <p:spPr>
            <a:xfrm>
              <a:off x="5635899" y="-7447"/>
              <a:ext cx="432172" cy="16931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77"/>
            <p:cNvCxnSpPr/>
            <p:nvPr/>
          </p:nvCxnSpPr>
          <p:spPr>
            <a:xfrm flipH="1" flipV="1">
              <a:off x="1975653" y="2082586"/>
              <a:ext cx="1633111" cy="8906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直线连接符 78"/>
            <p:cNvCxnSpPr/>
            <p:nvPr/>
          </p:nvCxnSpPr>
          <p:spPr>
            <a:xfrm flipH="1">
              <a:off x="4260000" y="326294"/>
              <a:ext cx="95536" cy="75840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线连接符 79"/>
            <p:cNvCxnSpPr/>
            <p:nvPr/>
          </p:nvCxnSpPr>
          <p:spPr>
            <a:xfrm flipV="1">
              <a:off x="1896274" y="2973273"/>
              <a:ext cx="1711057" cy="40428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直线连接符 80"/>
            <p:cNvCxnSpPr/>
            <p:nvPr/>
          </p:nvCxnSpPr>
          <p:spPr>
            <a:xfrm>
              <a:off x="3034037" y="1685743"/>
              <a:ext cx="573293" cy="128752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81"/>
            <p:cNvCxnSpPr/>
            <p:nvPr/>
          </p:nvCxnSpPr>
          <p:spPr>
            <a:xfrm flipV="1">
              <a:off x="3034035" y="1235991"/>
              <a:ext cx="414534" cy="44975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直线连接符 90"/>
            <p:cNvCxnSpPr/>
            <p:nvPr/>
          </p:nvCxnSpPr>
          <p:spPr>
            <a:xfrm flipH="1">
              <a:off x="5741737" y="1693190"/>
              <a:ext cx="326335" cy="161793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直线连接符 91"/>
            <p:cNvCxnSpPr/>
            <p:nvPr/>
          </p:nvCxnSpPr>
          <p:spPr>
            <a:xfrm flipH="1" flipV="1">
              <a:off x="5635900" y="0"/>
              <a:ext cx="1616497"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92"/>
            <p:cNvCxnSpPr/>
            <p:nvPr/>
          </p:nvCxnSpPr>
          <p:spPr>
            <a:xfrm>
              <a:off x="5009688" y="2075135"/>
              <a:ext cx="732049"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直线连接符 93"/>
            <p:cNvCxnSpPr/>
            <p:nvPr/>
          </p:nvCxnSpPr>
          <p:spPr>
            <a:xfrm flipH="1" flipV="1">
              <a:off x="1" y="2973270"/>
              <a:ext cx="574726"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直线连接符 94"/>
            <p:cNvCxnSpPr/>
            <p:nvPr/>
          </p:nvCxnSpPr>
          <p:spPr>
            <a:xfrm flipV="1">
              <a:off x="7252397" y="0"/>
              <a:ext cx="985363" cy="48943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直线连接符 95"/>
            <p:cNvCxnSpPr/>
            <p:nvPr/>
          </p:nvCxnSpPr>
          <p:spPr>
            <a:xfrm flipV="1">
              <a:off x="7690926" y="0"/>
              <a:ext cx="546832" cy="12359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直线连接符 96"/>
            <p:cNvCxnSpPr/>
            <p:nvPr/>
          </p:nvCxnSpPr>
          <p:spPr>
            <a:xfrm flipH="1" flipV="1">
              <a:off x="7108818" y="0"/>
              <a:ext cx="143579" cy="47869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直线连接符 97"/>
            <p:cNvCxnSpPr/>
            <p:nvPr/>
          </p:nvCxnSpPr>
          <p:spPr>
            <a:xfrm flipV="1">
              <a:off x="6068071" y="478694"/>
              <a:ext cx="1184325" cy="121449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线连接符 98"/>
            <p:cNvCxnSpPr/>
            <p:nvPr/>
          </p:nvCxnSpPr>
          <p:spPr>
            <a:xfrm flipV="1">
              <a:off x="573294" y="3370113"/>
              <a:ext cx="1322980" cy="39546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直线连接符 99"/>
            <p:cNvCxnSpPr/>
            <p:nvPr/>
          </p:nvCxnSpPr>
          <p:spPr>
            <a:xfrm flipH="1" flipV="1">
              <a:off x="7252396" y="489440"/>
              <a:ext cx="438530" cy="73910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直线连接符 100"/>
            <p:cNvCxnSpPr/>
            <p:nvPr/>
          </p:nvCxnSpPr>
          <p:spPr>
            <a:xfrm flipV="1">
              <a:off x="6068070" y="1235988"/>
              <a:ext cx="1622856" cy="45720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直线连接符 101"/>
            <p:cNvCxnSpPr/>
            <p:nvPr/>
          </p:nvCxnSpPr>
          <p:spPr>
            <a:xfrm flipH="1" flipV="1">
              <a:off x="1896275" y="3377560"/>
              <a:ext cx="961365" cy="7936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直线连接符 102"/>
            <p:cNvCxnSpPr/>
            <p:nvPr/>
          </p:nvCxnSpPr>
          <p:spPr>
            <a:xfrm flipH="1">
              <a:off x="573294" y="2973270"/>
              <a:ext cx="1435" cy="79231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直线连接符 103"/>
            <p:cNvCxnSpPr/>
            <p:nvPr/>
          </p:nvCxnSpPr>
          <p:spPr>
            <a:xfrm>
              <a:off x="3607329" y="2993390"/>
              <a:ext cx="2134408" cy="317733"/>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直线连接符 104"/>
            <p:cNvCxnSpPr/>
            <p:nvPr/>
          </p:nvCxnSpPr>
          <p:spPr>
            <a:xfrm flipH="1">
              <a:off x="2857640" y="2973270"/>
              <a:ext cx="749689" cy="11979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直线连接符 105"/>
            <p:cNvCxnSpPr/>
            <p:nvPr/>
          </p:nvCxnSpPr>
          <p:spPr>
            <a:xfrm flipV="1">
              <a:off x="2857638" y="4171242"/>
              <a:ext cx="1322980"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直线连接符 132"/>
            <p:cNvCxnSpPr/>
            <p:nvPr/>
          </p:nvCxnSpPr>
          <p:spPr>
            <a:xfrm>
              <a:off x="6068072" y="1693191"/>
              <a:ext cx="608571" cy="161793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线连接符 133"/>
            <p:cNvCxnSpPr/>
            <p:nvPr/>
          </p:nvCxnSpPr>
          <p:spPr>
            <a:xfrm flipV="1">
              <a:off x="6676641" y="2151760"/>
              <a:ext cx="820248" cy="1159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直线连接符 134"/>
            <p:cNvCxnSpPr/>
            <p:nvPr/>
          </p:nvCxnSpPr>
          <p:spPr>
            <a:xfrm>
              <a:off x="5741736" y="3311123"/>
              <a:ext cx="934906" cy="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直线连接符 135"/>
            <p:cNvCxnSpPr/>
            <p:nvPr/>
          </p:nvCxnSpPr>
          <p:spPr>
            <a:xfrm flipV="1">
              <a:off x="8237761" y="3311123"/>
              <a:ext cx="906241" cy="278082"/>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直线连接符 136"/>
            <p:cNvCxnSpPr/>
            <p:nvPr/>
          </p:nvCxnSpPr>
          <p:spPr>
            <a:xfrm flipV="1">
              <a:off x="7496891" y="1235990"/>
              <a:ext cx="194037" cy="91577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直线连接符 137"/>
            <p:cNvCxnSpPr/>
            <p:nvPr/>
          </p:nvCxnSpPr>
          <p:spPr>
            <a:xfrm flipV="1">
              <a:off x="7496891" y="1587364"/>
              <a:ext cx="1647111" cy="5643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线连接符 138"/>
            <p:cNvCxnSpPr/>
            <p:nvPr/>
          </p:nvCxnSpPr>
          <p:spPr>
            <a:xfrm flipH="1" flipV="1">
              <a:off x="6068071" y="1693192"/>
              <a:ext cx="1428818" cy="45857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直线连接符 139"/>
            <p:cNvCxnSpPr/>
            <p:nvPr/>
          </p:nvCxnSpPr>
          <p:spPr>
            <a:xfrm flipV="1">
              <a:off x="4180620" y="3311126"/>
              <a:ext cx="1561117" cy="86011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直线连接符 140"/>
            <p:cNvCxnSpPr/>
            <p:nvPr/>
          </p:nvCxnSpPr>
          <p:spPr>
            <a:xfrm flipH="1" flipV="1">
              <a:off x="5741736" y="3311126"/>
              <a:ext cx="493913"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直线连接符 141"/>
            <p:cNvCxnSpPr/>
            <p:nvPr/>
          </p:nvCxnSpPr>
          <p:spPr>
            <a:xfrm>
              <a:off x="8237761" y="0"/>
              <a:ext cx="906241" cy="1587364"/>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142"/>
            <p:cNvCxnSpPr/>
            <p:nvPr/>
          </p:nvCxnSpPr>
          <p:spPr>
            <a:xfrm>
              <a:off x="7690926" y="1235990"/>
              <a:ext cx="1453074" cy="351375"/>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直线连接符 143"/>
            <p:cNvCxnSpPr/>
            <p:nvPr/>
          </p:nvCxnSpPr>
          <p:spPr>
            <a:xfrm flipH="1">
              <a:off x="1825713" y="3370113"/>
              <a:ext cx="70560" cy="147134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直线连接符 144"/>
            <p:cNvCxnSpPr/>
            <p:nvPr/>
          </p:nvCxnSpPr>
          <p:spPr>
            <a:xfrm>
              <a:off x="573294" y="3765580"/>
              <a:ext cx="1252421" cy="107588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直线连接符 145"/>
            <p:cNvCxnSpPr/>
            <p:nvPr/>
          </p:nvCxnSpPr>
          <p:spPr>
            <a:xfrm flipV="1">
              <a:off x="1825715" y="4171240"/>
              <a:ext cx="1031925" cy="67022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直线连接符 146"/>
            <p:cNvCxnSpPr/>
            <p:nvPr/>
          </p:nvCxnSpPr>
          <p:spPr>
            <a:xfrm flipH="1">
              <a:off x="2" y="3765582"/>
              <a:ext cx="573291" cy="52912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直线连接符 147"/>
            <p:cNvCxnSpPr/>
            <p:nvPr/>
          </p:nvCxnSpPr>
          <p:spPr>
            <a:xfrm flipH="1" flipV="1">
              <a:off x="3607330" y="2993392"/>
              <a:ext cx="573290" cy="11778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直线连接符 193"/>
            <p:cNvCxnSpPr/>
            <p:nvPr/>
          </p:nvCxnSpPr>
          <p:spPr>
            <a:xfrm>
              <a:off x="4180618" y="4171242"/>
              <a:ext cx="2055030"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直线连接符 196"/>
            <p:cNvCxnSpPr/>
            <p:nvPr/>
          </p:nvCxnSpPr>
          <p:spPr>
            <a:xfrm flipH="1">
              <a:off x="5971052" y="4903193"/>
              <a:ext cx="264597"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线连接符 197"/>
            <p:cNvCxnSpPr/>
            <p:nvPr/>
          </p:nvCxnSpPr>
          <p:spPr>
            <a:xfrm flipH="1">
              <a:off x="6235650" y="3311126"/>
              <a:ext cx="440992" cy="1592067"/>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直线连接符 198"/>
            <p:cNvCxnSpPr/>
            <p:nvPr/>
          </p:nvCxnSpPr>
          <p:spPr>
            <a:xfrm flipH="1" flipV="1">
              <a:off x="6235651" y="4903193"/>
              <a:ext cx="1528298"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直线连接符 199"/>
            <p:cNvCxnSpPr/>
            <p:nvPr/>
          </p:nvCxnSpPr>
          <p:spPr>
            <a:xfrm flipH="1">
              <a:off x="7763949" y="3589204"/>
              <a:ext cx="473812" cy="155429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直线连接符 200"/>
            <p:cNvCxnSpPr/>
            <p:nvPr/>
          </p:nvCxnSpPr>
          <p:spPr>
            <a:xfrm>
              <a:off x="6676641" y="3311124"/>
              <a:ext cx="1087306" cy="1832376"/>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直线连接符 213"/>
            <p:cNvCxnSpPr/>
            <p:nvPr/>
          </p:nvCxnSpPr>
          <p:spPr>
            <a:xfrm flipH="1" flipV="1">
              <a:off x="573293" y="3765583"/>
              <a:ext cx="560196" cy="137791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直线连接符 214"/>
            <p:cNvCxnSpPr/>
            <p:nvPr/>
          </p:nvCxnSpPr>
          <p:spPr>
            <a:xfrm flipH="1" flipV="1">
              <a:off x="2857639" y="4171243"/>
              <a:ext cx="590930" cy="97225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直线连接符 215"/>
            <p:cNvCxnSpPr/>
            <p:nvPr/>
          </p:nvCxnSpPr>
          <p:spPr>
            <a:xfrm flipH="1" flipV="1">
              <a:off x="3" y="4294702"/>
              <a:ext cx="1133488" cy="84879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直线连接符 234"/>
            <p:cNvCxnSpPr/>
            <p:nvPr/>
          </p:nvCxnSpPr>
          <p:spPr>
            <a:xfrm flipV="1">
              <a:off x="3448571" y="4171243"/>
              <a:ext cx="732049" cy="97226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直线连接符 235"/>
            <p:cNvCxnSpPr/>
            <p:nvPr/>
          </p:nvCxnSpPr>
          <p:spPr>
            <a:xfrm>
              <a:off x="1825713" y="4841460"/>
              <a:ext cx="1622856"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直线连接符 236"/>
            <p:cNvCxnSpPr/>
            <p:nvPr/>
          </p:nvCxnSpPr>
          <p:spPr>
            <a:xfrm flipH="1">
              <a:off x="1133491" y="4841462"/>
              <a:ext cx="692222" cy="30204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直线连接符 246"/>
            <p:cNvCxnSpPr/>
            <p:nvPr/>
          </p:nvCxnSpPr>
          <p:spPr>
            <a:xfrm>
              <a:off x="4544450" y="4903193"/>
              <a:ext cx="1426602" cy="240309"/>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直线连接符 247"/>
            <p:cNvCxnSpPr/>
            <p:nvPr/>
          </p:nvCxnSpPr>
          <p:spPr>
            <a:xfrm flipV="1">
              <a:off x="3448571" y="4903192"/>
              <a:ext cx="1095881" cy="24030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直线连接符 248"/>
            <p:cNvCxnSpPr/>
            <p:nvPr/>
          </p:nvCxnSpPr>
          <p:spPr>
            <a:xfrm flipH="1" flipV="1">
              <a:off x="4180619" y="4171242"/>
              <a:ext cx="363831" cy="73195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线连接符 259"/>
            <p:cNvCxnSpPr/>
            <p:nvPr/>
          </p:nvCxnSpPr>
          <p:spPr>
            <a:xfrm flipV="1">
              <a:off x="4355535" y="3"/>
              <a:ext cx="1280362" cy="32629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直线连接符 270"/>
            <p:cNvCxnSpPr/>
            <p:nvPr/>
          </p:nvCxnSpPr>
          <p:spPr>
            <a:xfrm flipH="1" flipV="1">
              <a:off x="2601866" y="4"/>
              <a:ext cx="1753671" cy="326288"/>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直线连接符 282"/>
            <p:cNvCxnSpPr/>
            <p:nvPr/>
          </p:nvCxnSpPr>
          <p:spPr>
            <a:xfrm flipV="1">
              <a:off x="4544450" y="4903193"/>
              <a:ext cx="1691198" cy="1"/>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直线连接符 285"/>
            <p:cNvCxnSpPr/>
            <p:nvPr/>
          </p:nvCxnSpPr>
          <p:spPr>
            <a:xfrm flipH="1" flipV="1">
              <a:off x="1825714" y="4841460"/>
              <a:ext cx="294330" cy="302040"/>
            </a:xfrm>
            <a:prstGeom prst="line">
              <a:avLst/>
            </a:prstGeom>
            <a:ln w="3175" cmpd="sng">
              <a:solidFill>
                <a:schemeClr val="bg1">
                  <a:alpha val="20000"/>
                </a:schemeClr>
              </a:solidFill>
            </a:ln>
            <a:effectLst/>
          </p:spPr>
          <p:style>
            <a:lnRef idx="2">
              <a:schemeClr val="accent1"/>
            </a:lnRef>
            <a:fillRef idx="0">
              <a:schemeClr val="accent1"/>
            </a:fillRef>
            <a:effectRef idx="1">
              <a:schemeClr val="accent1"/>
            </a:effectRef>
            <a:fontRef idx="minor">
              <a:schemeClr val="tx1"/>
            </a:fontRef>
          </p:style>
        </p:cxnSp>
      </p:grpSp>
      <p:sp>
        <p:nvSpPr>
          <p:cNvPr id="93" name="椭圆 92"/>
          <p:cNvSpPr/>
          <p:nvPr/>
        </p:nvSpPr>
        <p:spPr>
          <a:xfrm>
            <a:off x="3830913" y="1194240"/>
            <a:ext cx="4516071" cy="4516068"/>
          </a:xfrm>
          <a:prstGeom prst="ellipse">
            <a:avLst/>
          </a:prstGeom>
          <a:noFill/>
          <a:ln>
            <a:solidFill>
              <a:schemeClr val="bg1"/>
            </a:solid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4" name="椭圆 93"/>
          <p:cNvSpPr/>
          <p:nvPr/>
        </p:nvSpPr>
        <p:spPr>
          <a:xfrm>
            <a:off x="4072787" y="1436117"/>
            <a:ext cx="4032322" cy="4032319"/>
          </a:xfrm>
          <a:prstGeom prst="ellipse">
            <a:avLst/>
          </a:prstGeom>
          <a:solidFill>
            <a:schemeClr val="bg1">
              <a:alpha val="60000"/>
            </a:schemeClr>
          </a:solidFill>
          <a:ln>
            <a:noFill/>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5" name="矩形 94"/>
          <p:cNvSpPr/>
          <p:nvPr/>
        </p:nvSpPr>
        <p:spPr>
          <a:xfrm>
            <a:off x="4065830" y="2520149"/>
            <a:ext cx="4030507" cy="2862318"/>
          </a:xfrm>
          <a:prstGeom prst="rect">
            <a:avLst/>
          </a:prstGeom>
        </p:spPr>
        <p:txBody>
          <a:bodyPr wrap="square" lIns="91436" tIns="45718" rIns="91436" bIns="45718">
            <a:spAutoFit/>
          </a:bodyPr>
          <a:lstStyle/>
          <a:p>
            <a:pPr algn="ctr"/>
            <a:r>
              <a:rPr kumimoji="1" lang="zh-CN" altLang="en-US" sz="4400" b="1" dirty="0" smtClean="0">
                <a:solidFill>
                  <a:schemeClr val="tx1">
                    <a:lumMod val="75000"/>
                    <a:lumOff val="25000"/>
                  </a:schemeClr>
                </a:solidFill>
              </a:rPr>
              <a:t>     谢   谢 ！</a:t>
            </a:r>
            <a:endParaRPr kumimoji="1" lang="en-US" altLang="zh-CN" sz="4400" b="1" dirty="0" smtClean="0">
              <a:solidFill>
                <a:schemeClr val="tx1">
                  <a:lumMod val="75000"/>
                  <a:lumOff val="25000"/>
                </a:schemeClr>
              </a:solidFill>
            </a:endParaRPr>
          </a:p>
          <a:p>
            <a:pPr algn="ctr"/>
            <a:r>
              <a:rPr kumimoji="1" lang="en-US" altLang="zh-CN" sz="4400" b="1" dirty="0" smtClean="0">
                <a:solidFill>
                  <a:schemeClr val="tx1">
                    <a:lumMod val="75000"/>
                    <a:lumOff val="25000"/>
                  </a:schemeClr>
                </a:solidFill>
              </a:rPr>
              <a:t>THANK  YOU</a:t>
            </a:r>
          </a:p>
          <a:p>
            <a:pPr algn="ctr"/>
            <a:endParaRPr kumimoji="1" lang="en-US" altLang="zh-CN" sz="2000" b="1" dirty="0">
              <a:solidFill>
                <a:schemeClr val="tx1">
                  <a:lumMod val="75000"/>
                  <a:lumOff val="25000"/>
                </a:schemeClr>
              </a:solidFill>
            </a:endParaRPr>
          </a:p>
          <a:p>
            <a:pPr algn="ctr"/>
            <a:endParaRPr kumimoji="1" lang="en-US" altLang="zh-CN" sz="2000" b="1" dirty="0" smtClean="0">
              <a:solidFill>
                <a:schemeClr val="tx1">
                  <a:lumMod val="75000"/>
                  <a:lumOff val="25000"/>
                </a:schemeClr>
              </a:solidFill>
            </a:endParaRPr>
          </a:p>
          <a:p>
            <a:pPr algn="ctr"/>
            <a:endParaRPr kumimoji="1" lang="en-US" altLang="zh-CN" sz="3200" b="1" dirty="0">
              <a:solidFill>
                <a:schemeClr val="tx1">
                  <a:lumMod val="75000"/>
                  <a:lumOff val="25000"/>
                </a:schemeClr>
              </a:solidFill>
            </a:endParaRPr>
          </a:p>
          <a:p>
            <a:pPr algn="ctr"/>
            <a:endParaRPr kumimoji="1" lang="en-US" altLang="zh-CN" sz="2000" b="1" dirty="0">
              <a:solidFill>
                <a:schemeClr val="tx1">
                  <a:lumMod val="75000"/>
                  <a:lumOff val="25000"/>
                </a:schemeClr>
              </a:solidFill>
            </a:endParaRPr>
          </a:p>
        </p:txBody>
      </p:sp>
      <p:sp>
        <p:nvSpPr>
          <p:cNvPr id="97" name="椭圆 96"/>
          <p:cNvSpPr/>
          <p:nvPr/>
        </p:nvSpPr>
        <p:spPr>
          <a:xfrm>
            <a:off x="3981319" y="2073936"/>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sp>
        <p:nvSpPr>
          <p:cNvPr id="98" name="椭圆 97"/>
          <p:cNvSpPr/>
          <p:nvPr/>
        </p:nvSpPr>
        <p:spPr>
          <a:xfrm>
            <a:off x="8161603" y="3743402"/>
            <a:ext cx="326448" cy="326448"/>
          </a:xfrm>
          <a:prstGeom prst="ellipse">
            <a:avLst/>
          </a:prstGeom>
          <a:solidFill>
            <a:schemeClr val="bg1">
              <a:alpha val="96000"/>
            </a:schemeClr>
          </a:solidFill>
          <a:ln>
            <a:noFill/>
          </a:ln>
          <a:effectLst>
            <a:glow rad="1397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lIns="91436" tIns="45718" rIns="91436" bIns="45718" rtlCol="0" anchor="ctr"/>
          <a:lstStyle/>
          <a:p>
            <a:pPr algn="ctr"/>
            <a:endParaRPr kumimoji="1" lang="zh-CN" altLang="en-US" dirty="0">
              <a:solidFill>
                <a:srgbClr val="103154"/>
              </a:solidFill>
            </a:endParaRPr>
          </a:p>
        </p:txBody>
      </p:sp>
      <p:cxnSp>
        <p:nvCxnSpPr>
          <p:cNvPr id="103" name="直接连接符 102"/>
          <p:cNvCxnSpPr/>
          <p:nvPr/>
        </p:nvCxnSpPr>
        <p:spPr>
          <a:xfrm flipV="1">
            <a:off x="5020756" y="4708897"/>
            <a:ext cx="190293" cy="34787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7079870" y="2084093"/>
            <a:ext cx="293719" cy="48492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5102730" y="4699521"/>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4751531" y="4962646"/>
            <a:ext cx="274363" cy="501568"/>
          </a:xfrm>
          <a:prstGeom prst="line">
            <a:avLst/>
          </a:prstGeom>
          <a:ln w="3175">
            <a:gradFill>
              <a:gsLst>
                <a:gs pos="27000">
                  <a:srgbClr val="40E0C5"/>
                </a:gs>
                <a:gs pos="31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6909047" y="2285679"/>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V="1">
            <a:off x="7535618" y="1430966"/>
            <a:ext cx="190293" cy="347879"/>
          </a:xfrm>
          <a:prstGeom prst="line">
            <a:avLst/>
          </a:prstGeom>
          <a:ln w="3175">
            <a:gradFill>
              <a:gsLst>
                <a:gs pos="84000">
                  <a:srgbClr val="40E0C5"/>
                </a:gs>
                <a:gs pos="78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7256008" y="1647678"/>
            <a:ext cx="71749" cy="131167"/>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0" name="椭圆 109"/>
          <p:cNvSpPr/>
          <p:nvPr/>
        </p:nvSpPr>
        <p:spPr>
          <a:xfrm>
            <a:off x="6081084" y="4818062"/>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4607707" y="3536166"/>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6928255" y="2406379"/>
            <a:ext cx="57448" cy="57448"/>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951583592"/>
      </p:ext>
    </p:extLst>
  </p:cSld>
  <p:clrMapOvr>
    <a:masterClrMapping/>
  </p:clrMapOvr>
  <mc:AlternateContent xmlns:mc="http://schemas.openxmlformats.org/markup-compatibility/2006">
    <mc:Choice xmlns=""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42" presetClass="path" presetSubtype="0" repeatCount="indefinite" accel="50000" decel="50000" fill="hold" nodeType="withEffect">
                                  <p:stCondLst>
                                    <p:cond delay="0"/>
                                  </p:stCondLst>
                                  <p:endCondLst>
                                    <p:cond evt="onNext" delay="0">
                                      <p:tgtEl>
                                        <p:sldTgt/>
                                      </p:tgtEl>
                                    </p:cond>
                                  </p:endCondLst>
                                  <p:childTnLst>
                                    <p:animMotion origin="layout" path="M 0.05508 -0.18218 L -0.33958 0.93796 " pathEditMode="relative" rAng="0" ptsTypes="AA">
                                      <p:cBhvr>
                                        <p:cTn id="16" dur="2000" fill="hold"/>
                                        <p:tgtEl>
                                          <p:spTgt spid="108"/>
                                        </p:tgtEl>
                                        <p:attrNameLst>
                                          <p:attrName>ppt_x</p:attrName>
                                          <p:attrName>ppt_y</p:attrName>
                                        </p:attrNameLst>
                                      </p:cBhvr>
                                      <p:rCtr x="-19740" y="55995"/>
                                    </p:animMotion>
                                  </p:childTnLst>
                                </p:cTn>
                              </p:par>
                              <p:par>
                                <p:cTn id="17" presetID="1" presetClass="entr" presetSubtype="0" fill="hold" nodeType="withEffect">
                                  <p:stCondLst>
                                    <p:cond delay="500"/>
                                  </p:stCondLst>
                                  <p:childTnLst>
                                    <p:set>
                                      <p:cBhvr>
                                        <p:cTn id="18" dur="1" fill="hold">
                                          <p:stCondLst>
                                            <p:cond delay="0"/>
                                          </p:stCondLst>
                                        </p:cTn>
                                        <p:tgtEl>
                                          <p:spTgt spid="109"/>
                                        </p:tgtEl>
                                        <p:attrNameLst>
                                          <p:attrName>style.visibility</p:attrName>
                                        </p:attrNameLst>
                                      </p:cBhvr>
                                      <p:to>
                                        <p:strVal val="visible"/>
                                      </p:to>
                                    </p:set>
                                  </p:childTnLst>
                                </p:cTn>
                              </p:par>
                              <p:par>
                                <p:cTn id="19" presetID="42" presetClass="path" presetSubtype="0" repeatCount="indefinite" accel="50000" decel="50000" fill="hold" nodeType="withEffect">
                                  <p:stCondLst>
                                    <p:cond delay="500"/>
                                  </p:stCondLst>
                                  <p:endCondLst>
                                    <p:cond evt="onNext" delay="0">
                                      <p:tgtEl>
                                        <p:sldTgt/>
                                      </p:tgtEl>
                                    </p:cond>
                                  </p:endCondLst>
                                  <p:childTnLst>
                                    <p:animMotion origin="layout" path="M 0.05208 -0.17616 L -0.34167 0.94491 " pathEditMode="relative" rAng="0" ptsTypes="AA">
                                      <p:cBhvr>
                                        <p:cTn id="20" dur="2000" fill="hold"/>
                                        <p:tgtEl>
                                          <p:spTgt spid="109"/>
                                        </p:tgtEl>
                                        <p:attrNameLst>
                                          <p:attrName>ppt_x</p:attrName>
                                          <p:attrName>ppt_y</p:attrName>
                                        </p:attrNameLst>
                                      </p:cBhvr>
                                      <p:rCtr x="-19688" y="56042"/>
                                    </p:animMotion>
                                  </p:childTnLst>
                                </p:cTn>
                              </p:par>
                              <p:par>
                                <p:cTn id="21" presetID="1" presetClass="entr" presetSubtype="0" fill="hold" nodeType="withEffect">
                                  <p:stCondLst>
                                    <p:cond delay="1500"/>
                                  </p:stCondLst>
                                  <p:childTnLst>
                                    <p:set>
                                      <p:cBhvr>
                                        <p:cTn id="22" dur="1" fill="hold">
                                          <p:stCondLst>
                                            <p:cond delay="0"/>
                                          </p:stCondLst>
                                        </p:cTn>
                                        <p:tgtEl>
                                          <p:spTgt spid="104"/>
                                        </p:tgtEl>
                                        <p:attrNameLst>
                                          <p:attrName>style.visibility</p:attrName>
                                        </p:attrNameLst>
                                      </p:cBhvr>
                                      <p:to>
                                        <p:strVal val="visible"/>
                                      </p:to>
                                    </p:set>
                                  </p:childTnLst>
                                </p:cTn>
                              </p:par>
                              <p:par>
                                <p:cTn id="23" presetID="42" presetClass="path" presetSubtype="0" repeatCount="indefinite" accel="50000" decel="50000" fill="hold" nodeType="withEffect">
                                  <p:stCondLst>
                                    <p:cond delay="1500"/>
                                  </p:stCondLst>
                                  <p:endCondLst>
                                    <p:cond evt="onNext" delay="0">
                                      <p:tgtEl>
                                        <p:sldTgt/>
                                      </p:tgtEl>
                                    </p:cond>
                                  </p:endCondLst>
                                  <p:childTnLst>
                                    <p:animMotion origin="layout" path="M -0.04022 -0.57477 L -0.48094 0.66088 " pathEditMode="relative" rAng="0" ptsTypes="AA">
                                      <p:cBhvr>
                                        <p:cTn id="24" dur="2000" fill="hold"/>
                                        <p:tgtEl>
                                          <p:spTgt spid="104"/>
                                        </p:tgtEl>
                                        <p:attrNameLst>
                                          <p:attrName>ppt_x</p:attrName>
                                          <p:attrName>ppt_y</p:attrName>
                                        </p:attrNameLst>
                                      </p:cBhvr>
                                      <p:rCtr x="-220" y="618"/>
                                    </p:animMotion>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0"/>
                                          </p:stCondLst>
                                        </p:cTn>
                                        <p:tgtEl>
                                          <p:spTgt spid="107"/>
                                        </p:tgtEl>
                                        <p:attrNameLst>
                                          <p:attrName>style.visibility</p:attrName>
                                        </p:attrNameLst>
                                      </p:cBhvr>
                                      <p:to>
                                        <p:strVal val="visible"/>
                                      </p:to>
                                    </p:set>
                                  </p:childTnLst>
                                </p:cTn>
                              </p:par>
                              <p:par>
                                <p:cTn id="28" presetID="42" presetClass="path" presetSubtype="0" repeatCount="indefinite" accel="50000" decel="50000" fill="hold" nodeType="withEffect">
                                  <p:stCondLst>
                                    <p:cond delay="0"/>
                                  </p:stCondLst>
                                  <p:endCondLst>
                                    <p:cond evt="onNext" delay="0">
                                      <p:tgtEl>
                                        <p:sldTgt/>
                                      </p:tgtEl>
                                    </p:cond>
                                  </p:endCondLst>
                                  <p:childTnLst>
                                    <p:animMotion origin="layout" path="M 0.08135 -0.34282 L -0.34388 0.80602 " pathEditMode="relative" rAng="0" ptsTypes="AA">
                                      <p:cBhvr>
                                        <p:cTn id="29" dur="2000" fill="hold"/>
                                        <p:tgtEl>
                                          <p:spTgt spid="107"/>
                                        </p:tgtEl>
                                        <p:attrNameLst>
                                          <p:attrName>ppt_x</p:attrName>
                                          <p:attrName>ppt_y</p:attrName>
                                        </p:attrNameLst>
                                      </p:cBhvr>
                                      <p:rCtr x="-213" y="574"/>
                                    </p:animMotion>
                                  </p:childTnLst>
                                </p:cTn>
                              </p:par>
                            </p:childTnLst>
                          </p:cTn>
                        </p:par>
                        <p:par>
                          <p:cTn id="30" fill="hold">
                            <p:stCondLst>
                              <p:cond delay="5500"/>
                            </p:stCondLst>
                            <p:childTnLst>
                              <p:par>
                                <p:cTn id="31" presetID="1" presetClass="entr" presetSubtype="0" fill="hold" nodeType="afterEffect">
                                  <p:stCondLst>
                                    <p:cond delay="0"/>
                                  </p:stCondLst>
                                  <p:childTnLst>
                                    <p:set>
                                      <p:cBhvr>
                                        <p:cTn id="32" dur="1" fill="hold">
                                          <p:stCondLst>
                                            <p:cond delay="0"/>
                                          </p:stCondLst>
                                        </p:cTn>
                                        <p:tgtEl>
                                          <p:spTgt spid="103"/>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0.37383 -0.82338 L -0.09271 0.39953 " pathEditMode="relative" rAng="0" ptsTypes="AA">
                                      <p:cBhvr>
                                        <p:cTn id="34" dur="1000" fill="hold"/>
                                        <p:tgtEl>
                                          <p:spTgt spid="103"/>
                                        </p:tgtEl>
                                        <p:attrNameLst>
                                          <p:attrName>ppt_x</p:attrName>
                                          <p:attrName>ppt_y</p:attrName>
                                        </p:attrNameLst>
                                      </p:cBhvr>
                                      <p:rCtr x="-23333" y="61134"/>
                                    </p:animMotion>
                                  </p:childTnLst>
                                </p:cTn>
                              </p:par>
                            </p:childTnLst>
                          </p:cTn>
                        </p:par>
                        <p:par>
                          <p:cTn id="35" fill="hold">
                            <p:stCondLst>
                              <p:cond delay="6500"/>
                            </p:stCondLst>
                            <p:childTnLst>
                              <p:par>
                                <p:cTn id="36" presetID="1" presetClass="entr" presetSubtype="0" fill="hold" nodeType="afterEffect">
                                  <p:stCondLst>
                                    <p:cond delay="0"/>
                                  </p:stCondLst>
                                  <p:childTnLst>
                                    <p:set>
                                      <p:cBhvr>
                                        <p:cTn id="37" dur="1" fill="hold">
                                          <p:stCondLst>
                                            <p:cond delay="0"/>
                                          </p:stCondLst>
                                        </p:cTn>
                                        <p:tgtEl>
                                          <p:spTgt spid="105"/>
                                        </p:tgtEl>
                                        <p:attrNameLst>
                                          <p:attrName>style.visibility</p:attrName>
                                        </p:attrNameLst>
                                      </p:cBhvr>
                                      <p:to>
                                        <p:strVal val="visible"/>
                                      </p:to>
                                    </p:set>
                                  </p:childTnLst>
                                </p:cTn>
                              </p:par>
                              <p:par>
                                <p:cTn id="38" presetID="42" presetClass="path" presetSubtype="0" repeatCount="indefinite" accel="50000" decel="50000" fill="hold" nodeType="withEffect">
                                  <p:stCondLst>
                                    <p:cond delay="0"/>
                                  </p:stCondLst>
                                  <p:endCondLst>
                                    <p:cond evt="onNext" delay="0">
                                      <p:tgtEl>
                                        <p:sldTgt/>
                                      </p:tgtEl>
                                    </p:cond>
                                  </p:endCondLst>
                                  <p:childTnLst>
                                    <p:animMotion origin="layout" path="M 0.26448 -0.88311 L -0.16061 0.2368 " pathEditMode="relative" rAng="0" ptsTypes="AA">
                                      <p:cBhvr>
                                        <p:cTn id="39" dur="2000" fill="hold"/>
                                        <p:tgtEl>
                                          <p:spTgt spid="105"/>
                                        </p:tgtEl>
                                        <p:attrNameLst>
                                          <p:attrName>ppt_x</p:attrName>
                                          <p:attrName>ppt_y</p:attrName>
                                        </p:attrNameLst>
                                      </p:cBhvr>
                                      <p:rCtr x="-213" y="560"/>
                                    </p:animMotion>
                                  </p:childTnLst>
                                </p:cTn>
                              </p:par>
                            </p:childTnLst>
                          </p:cTn>
                        </p:par>
                        <p:par>
                          <p:cTn id="40" fill="hold">
                            <p:stCondLst>
                              <p:cond delay="8500"/>
                            </p:stCondLst>
                            <p:childTnLst>
                              <p:par>
                                <p:cTn id="41" presetID="1" presetClass="entr" presetSubtype="0" fill="hold" nodeType="after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42" presetClass="path" presetSubtype="0" repeatCount="indefinite" accel="50000" decel="50000" fill="hold" nodeType="withEffect">
                                  <p:stCondLst>
                                    <p:cond delay="0"/>
                                  </p:stCondLst>
                                  <p:endCondLst>
                                    <p:cond evt="onNext" delay="0">
                                      <p:tgtEl>
                                        <p:sldTgt/>
                                      </p:tgtEl>
                                    </p:cond>
                                  </p:endCondLst>
                                  <p:childTnLst>
                                    <p:animMotion origin="layout" path="M 0.40974 -0.89514 L -0.08629 0.35092 " pathEditMode="relative" rAng="0" ptsTypes="AA">
                                      <p:cBhvr>
                                        <p:cTn id="44" dur="2000" fill="hold"/>
                                        <p:tgtEl>
                                          <p:spTgt spid="106"/>
                                        </p:tgtEl>
                                        <p:attrNameLst>
                                          <p:attrName>ppt_x</p:attrName>
                                          <p:attrName>ppt_y</p:attrName>
                                        </p:attrNameLst>
                                      </p:cBhvr>
                                      <p:rCtr x="-248" y="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2734910" y="3973004"/>
            <a:ext cx="7667873" cy="982615"/>
            <a:chOff x="2734910" y="3973004"/>
            <a:chExt cx="7667873" cy="982615"/>
          </a:xfrm>
        </p:grpSpPr>
        <p:sp>
          <p:nvSpPr>
            <p:cNvPr id="15" name="剪去对角的矩形 14"/>
            <p:cNvSpPr/>
            <p:nvPr/>
          </p:nvSpPr>
          <p:spPr>
            <a:xfrm flipH="1">
              <a:off x="2734910" y="3973004"/>
              <a:ext cx="7667873" cy="982615"/>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915703" y="4264256"/>
              <a:ext cx="3343226" cy="430887"/>
            </a:xfrm>
            <a:prstGeom prst="rect">
              <a:avLst/>
            </a:prstGeom>
          </p:spPr>
          <p:txBody>
            <a:bodyPr wrap="square">
              <a:spAutoFit/>
            </a:bodyPr>
            <a:lstStyle/>
            <a:p>
              <a:r>
                <a:rPr lang="zh-CN" altLang="en-US" sz="22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人工智能可以用来干什么</a:t>
              </a:r>
              <a:r>
                <a:rPr lang="en-US" altLang="zh-CN" sz="22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2734910" y="2642968"/>
            <a:ext cx="7667873" cy="982615"/>
            <a:chOff x="2734910" y="2642968"/>
            <a:chExt cx="7667873" cy="982615"/>
          </a:xfrm>
        </p:grpSpPr>
        <p:sp>
          <p:nvSpPr>
            <p:cNvPr id="12" name="剪去对角的矩形 11"/>
            <p:cNvSpPr/>
            <p:nvPr/>
          </p:nvSpPr>
          <p:spPr>
            <a:xfrm flipH="1">
              <a:off x="2734910" y="2642968"/>
              <a:ext cx="7667873" cy="982615"/>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915703" y="2934220"/>
              <a:ext cx="6487080" cy="430887"/>
            </a:xfrm>
            <a:prstGeom prst="rect">
              <a:avLst/>
            </a:prstGeom>
          </p:spPr>
          <p:txBody>
            <a:bodyPr wrap="square">
              <a:spAutoFit/>
            </a:bodyPr>
            <a:lstStyle/>
            <a:p>
              <a:r>
                <a:rPr lang="zh-CN" altLang="en-US" sz="22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人工智能的定义是什么？</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2734910" y="1312931"/>
            <a:ext cx="7667873" cy="982615"/>
            <a:chOff x="2734910" y="1312931"/>
            <a:chExt cx="7667873" cy="982615"/>
          </a:xfrm>
        </p:grpSpPr>
        <p:sp>
          <p:nvSpPr>
            <p:cNvPr id="4" name="剪去对角的矩形 3"/>
            <p:cNvSpPr/>
            <p:nvPr/>
          </p:nvSpPr>
          <p:spPr>
            <a:xfrm flipH="1">
              <a:off x="2734910" y="1312931"/>
              <a:ext cx="7667873" cy="982615"/>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15703" y="1585763"/>
              <a:ext cx="6487080" cy="430887"/>
            </a:xfrm>
            <a:prstGeom prst="rect">
              <a:avLst/>
            </a:prstGeom>
          </p:spPr>
          <p:txBody>
            <a:bodyPr wrap="square">
              <a:spAutoFit/>
            </a:bodyPr>
            <a:lstStyle/>
            <a:p>
              <a:r>
                <a:rPr lang="zh-CN" altLang="en-US" sz="2200"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人工智能的由来是什么？</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933450" y="402877"/>
            <a:ext cx="3602924"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 第一部分 总论</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1638796" y="1452815"/>
            <a:ext cx="2149434" cy="702846"/>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 algn="ctr"/>
            <a:r>
              <a:rPr lang="zh-CN" altLang="en-US" sz="2400" dirty="0" smtClean="0">
                <a:solidFill>
                  <a:schemeClr val="tx1"/>
                </a:solidFill>
                <a:latin typeface="微软雅黑" panose="020B0503020204020204" pitchFamily="34" charset="-122"/>
                <a:ea typeface="微软雅黑" panose="020B0503020204020204" pitchFamily="34" charset="-122"/>
              </a:rPr>
              <a:t>简史</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1638796" y="2782852"/>
            <a:ext cx="2149434" cy="702846"/>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 algn="ctr"/>
            <a:r>
              <a:rPr lang="zh-CN" altLang="en-US" sz="2400" dirty="0" smtClean="0">
                <a:solidFill>
                  <a:schemeClr val="tx1"/>
                </a:solidFill>
                <a:latin typeface="微软雅黑" panose="020B0503020204020204" pitchFamily="34" charset="-122"/>
                <a:ea typeface="微软雅黑" panose="020B0503020204020204" pitchFamily="34" charset="-122"/>
              </a:rPr>
              <a:t>定义</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6" name="矩形 15"/>
          <p:cNvSpPr/>
          <p:nvPr/>
        </p:nvSpPr>
        <p:spPr>
          <a:xfrm>
            <a:off x="1638796" y="4112888"/>
            <a:ext cx="2149434" cy="702846"/>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 algn="ctr"/>
            <a:r>
              <a:rPr lang="zh-CN" altLang="en-US" sz="2400" dirty="0" smtClean="0">
                <a:solidFill>
                  <a:schemeClr val="tx1"/>
                </a:solidFill>
                <a:latin typeface="微软雅黑" panose="020B0503020204020204" pitchFamily="34" charset="-122"/>
                <a:ea typeface="微软雅黑" panose="020B0503020204020204" pitchFamily="34" charset="-122"/>
              </a:rPr>
              <a:t>应用领域</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97332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250"/>
                                        <p:tgtEl>
                                          <p:spTgt spid="22"/>
                                        </p:tgtEl>
                                      </p:cBhvr>
                                    </p:animEffect>
                                  </p:childTnLst>
                                </p:cTn>
                              </p:par>
                            </p:childTnLst>
                          </p:cTn>
                        </p:par>
                        <p:par>
                          <p:cTn id="11" fill="hold">
                            <p:stCondLst>
                              <p:cond delay="250"/>
                            </p:stCondLst>
                            <p:childTnLst>
                              <p:par>
                                <p:cTn id="12" presetID="1"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par>
                          <p:cTn id="14" fill="hold">
                            <p:stCondLst>
                              <p:cond delay="25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250"/>
                                        <p:tgtEl>
                                          <p:spTgt spid="23"/>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199it.com/wp-content/uploads/2014/05/151926v5vwbeveh2cg9pwt1.jpg"/>
          <p:cNvPicPr>
            <a:picLocks noChangeAspect="1" noChangeArrowheads="1"/>
          </p:cNvPicPr>
          <p:nvPr/>
        </p:nvPicPr>
        <p:blipFill>
          <a:blip r:embed="rId2" cstate="print">
            <a:lum contrast="40000"/>
          </a:blip>
          <a:srcRect/>
          <a:stretch>
            <a:fillRect/>
          </a:stretch>
        </p:blipFill>
        <p:spPr bwMode="auto">
          <a:xfrm>
            <a:off x="6462602" y="2174029"/>
            <a:ext cx="5608099" cy="3740603"/>
          </a:xfrm>
          <a:prstGeom prst="roundRect">
            <a:avLst>
              <a:gd name="adj" fmla="val 8594"/>
            </a:avLst>
          </a:prstGeom>
          <a:solidFill>
            <a:srgbClr val="FFFFFF">
              <a:shade val="85000"/>
            </a:srgbClr>
          </a:solidFill>
          <a:ln>
            <a:noFill/>
          </a:ln>
          <a:effectLst>
            <a:reflection blurRad="12700" stA="38000" endPos="28000" dist="5000" dir="5400000" sy="-100000" algn="bl" rotWithShape="0"/>
            <a:softEdge rad="127000"/>
          </a:effectLst>
        </p:spPr>
      </p:pic>
      <p:grpSp>
        <p:nvGrpSpPr>
          <p:cNvPr id="4" name="组合 3"/>
          <p:cNvGrpSpPr/>
          <p:nvPr/>
        </p:nvGrpSpPr>
        <p:grpSpPr>
          <a:xfrm>
            <a:off x="439580" y="2295331"/>
            <a:ext cx="6222477" cy="3704253"/>
            <a:chOff x="2734910" y="1312931"/>
            <a:chExt cx="7667873" cy="982615"/>
          </a:xfrm>
        </p:grpSpPr>
        <p:sp>
          <p:nvSpPr>
            <p:cNvPr id="5" name="剪去对角的矩形 4"/>
            <p:cNvSpPr/>
            <p:nvPr/>
          </p:nvSpPr>
          <p:spPr>
            <a:xfrm flipH="1">
              <a:off x="2734910" y="1312931"/>
              <a:ext cx="7667873" cy="982615"/>
            </a:xfrm>
            <a:prstGeom prst="snip2Diag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915703" y="1585763"/>
              <a:ext cx="6487080" cy="114300"/>
            </a:xfrm>
            <a:prstGeom prst="rect">
              <a:avLst/>
            </a:prstGeom>
          </p:spPr>
          <p:txBody>
            <a:bodyPr wrap="square">
              <a:spAutoFit/>
            </a:bodyPr>
            <a:lstStyle/>
            <a:p>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sp>
        <p:nvSpPr>
          <p:cNvPr id="7" name="矩形 6"/>
          <p:cNvSpPr/>
          <p:nvPr/>
        </p:nvSpPr>
        <p:spPr>
          <a:xfrm>
            <a:off x="911008" y="1667418"/>
            <a:ext cx="2149434" cy="702846"/>
          </a:xfrm>
          <a:prstGeom prst="rect">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 algn="ctr"/>
            <a:r>
              <a:rPr lang="zh-CN" altLang="en-US" sz="2400" dirty="0" smtClean="0">
                <a:solidFill>
                  <a:schemeClr val="tx1"/>
                </a:solidFill>
                <a:latin typeface="微软雅黑" panose="020B0503020204020204" pitchFamily="34" charset="-122"/>
                <a:ea typeface="微软雅黑" panose="020B0503020204020204" pitchFamily="34" charset="-122"/>
              </a:rPr>
              <a:t>简史</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830425" y="569168"/>
            <a:ext cx="9731829" cy="923330"/>
          </a:xfrm>
          <a:prstGeom prst="rect">
            <a:avLst/>
          </a:prstGeom>
          <a:noFill/>
        </p:spPr>
        <p:txBody>
          <a:bodyPr wrap="square" rtlCol="0">
            <a:spAutoFit/>
          </a:bodyPr>
          <a:lstStyle/>
          <a:p>
            <a:r>
              <a:rPr lang="zh-CN" altLang="en-US" sz="4000" b="1" dirty="0" smtClean="0">
                <a:solidFill>
                  <a:schemeClr val="bg1"/>
                </a:solidFill>
                <a:latin typeface="微软雅黑" pitchFamily="34" charset="-122"/>
                <a:ea typeface="微软雅黑" pitchFamily="34" charset="-122"/>
              </a:rPr>
              <a:t>人工智能</a:t>
            </a:r>
            <a:r>
              <a:rPr lang="zh-CN" altLang="en-US" sz="2800" b="1" dirty="0" smtClean="0">
                <a:solidFill>
                  <a:schemeClr val="bg1"/>
                </a:solidFill>
                <a:latin typeface="微软雅黑" pitchFamily="34" charset="-122"/>
                <a:ea typeface="微软雅黑" pitchFamily="34" charset="-122"/>
              </a:rPr>
              <a:t>（</a:t>
            </a:r>
            <a:r>
              <a:rPr lang="en-US" altLang="zh-CN" sz="2800" b="1" dirty="0" smtClean="0">
                <a:solidFill>
                  <a:schemeClr val="bg1"/>
                </a:solidFill>
                <a:latin typeface="微软雅黑" pitchFamily="34" charset="-122"/>
                <a:ea typeface="微软雅黑" pitchFamily="34" charset="-122"/>
              </a:rPr>
              <a:t>Artificial Intelligence</a:t>
            </a:r>
            <a:r>
              <a:rPr lang="zh-CN" altLang="en-US" sz="2800" b="1" dirty="0" smtClean="0">
                <a:solidFill>
                  <a:schemeClr val="bg1"/>
                </a:solidFill>
                <a:latin typeface="微软雅黑" pitchFamily="34" charset="-122"/>
                <a:ea typeface="微软雅黑" pitchFamily="34" charset="-122"/>
              </a:rPr>
              <a:t>）</a:t>
            </a:r>
            <a:r>
              <a:rPr lang="zh-CN" altLang="en-US" sz="4000" b="1" dirty="0" smtClean="0">
                <a:solidFill>
                  <a:schemeClr val="bg1"/>
                </a:solidFill>
                <a:latin typeface="微软雅黑" pitchFamily="34" charset="-122"/>
                <a:ea typeface="微软雅黑" pitchFamily="34" charset="-122"/>
              </a:rPr>
              <a:t>的</a:t>
            </a:r>
            <a:r>
              <a:rPr lang="zh-CN" altLang="en-US" sz="5400" b="1" dirty="0" smtClean="0">
                <a:solidFill>
                  <a:schemeClr val="bg1"/>
                </a:solidFill>
                <a:latin typeface="微软雅黑" pitchFamily="34" charset="-122"/>
                <a:ea typeface="微软雅黑" pitchFamily="34" charset="-122"/>
              </a:rPr>
              <a:t>由来</a:t>
            </a:r>
            <a:r>
              <a:rPr lang="en-US" altLang="zh-CN" sz="4000" b="1" dirty="0" smtClean="0">
                <a:solidFill>
                  <a:schemeClr val="bg1"/>
                </a:solidFill>
                <a:latin typeface="微软雅黑" pitchFamily="34" charset="-122"/>
                <a:ea typeface="微软雅黑" pitchFamily="34" charset="-122"/>
              </a:rPr>
              <a:t>?</a:t>
            </a:r>
            <a:endParaRPr lang="zh-CN" altLang="en-US" sz="4000" b="1" dirty="0">
              <a:solidFill>
                <a:schemeClr val="bg1"/>
              </a:solidFill>
              <a:latin typeface="微软雅黑" pitchFamily="34" charset="-122"/>
              <a:ea typeface="微软雅黑" pitchFamily="34" charset="-122"/>
            </a:endParaRPr>
          </a:p>
        </p:txBody>
      </p:sp>
      <p:sp>
        <p:nvSpPr>
          <p:cNvPr id="17" name="矩形 16"/>
          <p:cNvSpPr/>
          <p:nvPr/>
        </p:nvSpPr>
        <p:spPr>
          <a:xfrm>
            <a:off x="998376" y="2808515"/>
            <a:ext cx="5010538" cy="2585323"/>
          </a:xfrm>
          <a:prstGeom prst="rect">
            <a:avLst/>
          </a:prstGeom>
        </p:spPr>
        <p:txBody>
          <a:bodyPr wrap="square">
            <a:spAutoFit/>
          </a:bodyPr>
          <a:lstStyle/>
          <a:p>
            <a:r>
              <a:rPr lang="zh-CN" altLang="en-US" dirty="0" smtClean="0">
                <a:solidFill>
                  <a:srgbClr val="002060"/>
                </a:solidFill>
                <a:latin typeface="微软雅黑" pitchFamily="34" charset="-122"/>
                <a:ea typeface="微软雅黑" pitchFamily="34" charset="-122"/>
              </a:rPr>
              <a:t>人工智能的传说可以追溯到古埃及，但随着</a:t>
            </a:r>
            <a:r>
              <a:rPr lang="en-US" altLang="zh-CN" dirty="0" smtClean="0">
                <a:solidFill>
                  <a:srgbClr val="002060"/>
                </a:solidFill>
                <a:latin typeface="微软雅黑" pitchFamily="34" charset="-122"/>
                <a:ea typeface="微软雅黑" pitchFamily="34" charset="-122"/>
              </a:rPr>
              <a:t>1941</a:t>
            </a:r>
            <a:r>
              <a:rPr lang="zh-CN" altLang="en-US" dirty="0" smtClean="0">
                <a:solidFill>
                  <a:srgbClr val="002060"/>
                </a:solidFill>
                <a:latin typeface="微软雅黑" pitchFamily="34" charset="-122"/>
                <a:ea typeface="微软雅黑" pitchFamily="34" charset="-122"/>
              </a:rPr>
              <a:t>年以来电子计算机的发展，技术已最终可以创造出机器智能，“人工智能”一词最初是在</a:t>
            </a:r>
            <a:r>
              <a:rPr lang="en-US" altLang="zh-CN" dirty="0" smtClean="0">
                <a:solidFill>
                  <a:srgbClr val="002060"/>
                </a:solidFill>
                <a:latin typeface="微软雅黑" pitchFamily="34" charset="-122"/>
                <a:ea typeface="微软雅黑" pitchFamily="34" charset="-122"/>
              </a:rPr>
              <a:t>1956</a:t>
            </a:r>
            <a:r>
              <a:rPr lang="zh-CN" altLang="en-US" dirty="0" smtClean="0">
                <a:solidFill>
                  <a:srgbClr val="002060"/>
                </a:solidFill>
                <a:latin typeface="微软雅黑" pitchFamily="34" charset="-122"/>
                <a:ea typeface="微软雅黑" pitchFamily="34" charset="-122"/>
              </a:rPr>
              <a:t>年</a:t>
            </a:r>
            <a:r>
              <a:rPr lang="en-US" altLang="zh-CN" dirty="0" smtClean="0">
                <a:solidFill>
                  <a:srgbClr val="002060"/>
                </a:solidFill>
                <a:latin typeface="微软雅黑" pitchFamily="34" charset="-122"/>
                <a:ea typeface="微软雅黑" pitchFamily="34" charset="-122"/>
              </a:rPr>
              <a:t>Dartmouth</a:t>
            </a:r>
            <a:r>
              <a:rPr lang="zh-CN" altLang="en-US" dirty="0" smtClean="0">
                <a:solidFill>
                  <a:srgbClr val="002060"/>
                </a:solidFill>
                <a:latin typeface="微软雅黑" pitchFamily="34" charset="-122"/>
                <a:ea typeface="微软雅黑" pitchFamily="34" charset="-122"/>
              </a:rPr>
              <a:t>学会上提出的，从那以后，研究者们发展了众多理论和原理，人工智能的概念也随之扩展，在它还不长的历史中，人工智能的发展比预想的要慢，但一直在前进，从</a:t>
            </a:r>
            <a:r>
              <a:rPr lang="en-US" altLang="zh-CN" dirty="0" smtClean="0">
                <a:solidFill>
                  <a:srgbClr val="002060"/>
                </a:solidFill>
                <a:latin typeface="微软雅黑" pitchFamily="34" charset="-122"/>
                <a:ea typeface="微软雅黑" pitchFamily="34" charset="-122"/>
              </a:rPr>
              <a:t>40</a:t>
            </a:r>
            <a:r>
              <a:rPr lang="zh-CN" altLang="en-US" dirty="0" smtClean="0">
                <a:solidFill>
                  <a:srgbClr val="002060"/>
                </a:solidFill>
                <a:latin typeface="微软雅黑" pitchFamily="34" charset="-122"/>
                <a:ea typeface="微软雅黑" pitchFamily="34" charset="-122"/>
              </a:rPr>
              <a:t>年前出现至今，已经出现了许多</a:t>
            </a:r>
            <a:r>
              <a:rPr lang="en-US" altLang="zh-CN" dirty="0" smtClean="0">
                <a:solidFill>
                  <a:srgbClr val="002060"/>
                </a:solidFill>
                <a:latin typeface="微软雅黑" pitchFamily="34" charset="-122"/>
                <a:ea typeface="微软雅黑" pitchFamily="34" charset="-122"/>
              </a:rPr>
              <a:t>AI</a:t>
            </a:r>
            <a:r>
              <a:rPr lang="zh-CN" altLang="en-US" dirty="0" smtClean="0">
                <a:solidFill>
                  <a:srgbClr val="002060"/>
                </a:solidFill>
                <a:latin typeface="微软雅黑" pitchFamily="34" charset="-122"/>
                <a:ea typeface="微软雅黑" pitchFamily="34" charset="-122"/>
              </a:rPr>
              <a:t>程序，并且它们也影响到了其它 技术的发展。</a:t>
            </a:r>
            <a:endParaRPr lang="zh-CN" altLang="en-US" dirty="0">
              <a:solidFill>
                <a:srgbClr val="00206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2" presetClass="entr" presetSubtype="4"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upload.idcquan.com/2014/0428/1398655902524.jpg"/>
          <p:cNvPicPr>
            <a:picLocks noChangeAspect="1" noChangeArrowheads="1"/>
          </p:cNvPicPr>
          <p:nvPr/>
        </p:nvPicPr>
        <p:blipFill>
          <a:blip r:embed="rId2" cstate="print"/>
          <a:srcRect/>
          <a:stretch>
            <a:fillRect/>
          </a:stretch>
        </p:blipFill>
        <p:spPr bwMode="auto">
          <a:xfrm>
            <a:off x="522506" y="1483567"/>
            <a:ext cx="5271806" cy="5017003"/>
          </a:xfrm>
          <a:prstGeom prst="rect">
            <a:avLst/>
          </a:prstGeom>
          <a:noFill/>
        </p:spPr>
      </p:pic>
      <p:sp>
        <p:nvSpPr>
          <p:cNvPr id="2" name="TextBox 1"/>
          <p:cNvSpPr txBox="1"/>
          <p:nvPr/>
        </p:nvSpPr>
        <p:spPr>
          <a:xfrm>
            <a:off x="4609323" y="391886"/>
            <a:ext cx="4236098" cy="923330"/>
          </a:xfrm>
          <a:prstGeom prst="rect">
            <a:avLst/>
          </a:prstGeom>
          <a:noFill/>
        </p:spPr>
        <p:txBody>
          <a:bodyPr wrap="square" rtlCol="0">
            <a:spAutoFit/>
          </a:bodyPr>
          <a:lstStyle/>
          <a:p>
            <a:r>
              <a:rPr lang="zh-CN" altLang="en-US" sz="4000" b="1" dirty="0" smtClean="0">
                <a:solidFill>
                  <a:schemeClr val="bg1"/>
                </a:solidFill>
                <a:latin typeface="微软雅黑" pitchFamily="34" charset="-122"/>
                <a:ea typeface="微软雅黑" pitchFamily="34" charset="-122"/>
              </a:rPr>
              <a:t>人工智能的</a:t>
            </a:r>
            <a:r>
              <a:rPr lang="zh-CN" altLang="en-US" sz="5400" b="1" dirty="0" smtClean="0">
                <a:solidFill>
                  <a:schemeClr val="bg1"/>
                </a:solidFill>
                <a:latin typeface="微软雅黑" pitchFamily="34" charset="-122"/>
                <a:ea typeface="微软雅黑" pitchFamily="34" charset="-122"/>
              </a:rPr>
              <a:t>定义</a:t>
            </a:r>
            <a:endParaRPr lang="zh-CN" altLang="en-US" sz="5400" b="1" dirty="0">
              <a:solidFill>
                <a:schemeClr val="bg1"/>
              </a:solidFill>
              <a:latin typeface="微软雅黑" pitchFamily="34" charset="-122"/>
              <a:ea typeface="微软雅黑" pitchFamily="34" charset="-122"/>
            </a:endParaRPr>
          </a:p>
        </p:txBody>
      </p:sp>
      <p:grpSp>
        <p:nvGrpSpPr>
          <p:cNvPr id="3" name="组合 2"/>
          <p:cNvGrpSpPr/>
          <p:nvPr/>
        </p:nvGrpSpPr>
        <p:grpSpPr>
          <a:xfrm>
            <a:off x="5570376" y="1461276"/>
            <a:ext cx="6438122" cy="5042162"/>
            <a:chOff x="5709716" y="1010564"/>
            <a:chExt cx="3058989" cy="3299560"/>
          </a:xfrm>
        </p:grpSpPr>
        <p:sp>
          <p:nvSpPr>
            <p:cNvPr id="4" name="平行四边形 3"/>
            <p:cNvSpPr/>
            <p:nvPr/>
          </p:nvSpPr>
          <p:spPr>
            <a:xfrm>
              <a:off x="5709716" y="1010564"/>
              <a:ext cx="3058989" cy="3299560"/>
            </a:xfrm>
            <a:prstGeom prst="parallelogram">
              <a:avLst>
                <a:gd name="adj" fmla="val 14171"/>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6200000">
              <a:off x="8435218" y="996721"/>
              <a:ext cx="213760" cy="271482"/>
            </a:xfrm>
            <a:prstGeom prst="triangle">
              <a:avLst/>
            </a:prstGeom>
            <a:solidFill>
              <a:schemeClr val="tx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6475444" y="1875453"/>
            <a:ext cx="4553340" cy="4247317"/>
          </a:xfrm>
          <a:prstGeom prst="rect">
            <a:avLst/>
          </a:prstGeom>
        </p:spPr>
        <p:txBody>
          <a:bodyPr wrap="square">
            <a:spAutoFit/>
          </a:bodyPr>
          <a:lstStyle/>
          <a:p>
            <a:r>
              <a:rPr lang="zh-CN" altLang="en-US" dirty="0" smtClean="0">
                <a:solidFill>
                  <a:schemeClr val="bg1"/>
                </a:solidFill>
                <a:latin typeface="微软雅黑" pitchFamily="34" charset="-122"/>
                <a:ea typeface="微软雅黑" pitchFamily="34" charset="-122"/>
              </a:rPr>
              <a:t>       人工智能（</a:t>
            </a:r>
            <a:r>
              <a:rPr lang="en-US" altLang="zh-CN" dirty="0" smtClean="0">
                <a:solidFill>
                  <a:schemeClr val="bg1"/>
                </a:solidFill>
                <a:latin typeface="微软雅黑" pitchFamily="34" charset="-122"/>
                <a:ea typeface="微软雅黑" pitchFamily="34" charset="-122"/>
              </a:rPr>
              <a:t>Artificial Intelligence</a:t>
            </a:r>
            <a:r>
              <a:rPr lang="zh-CN" altLang="en-US" dirty="0" smtClean="0">
                <a:solidFill>
                  <a:schemeClr val="bg1"/>
                </a:solidFill>
                <a:latin typeface="微软雅黑" pitchFamily="34" charset="-122"/>
                <a:ea typeface="微软雅黑" pitchFamily="34" charset="-122"/>
              </a:rPr>
              <a:t>），英文缩写为</a:t>
            </a:r>
            <a:r>
              <a:rPr lang="en-US" altLang="zh-CN" dirty="0" smtClean="0">
                <a:solidFill>
                  <a:schemeClr val="bg1"/>
                </a:solidFill>
                <a:latin typeface="微软雅黑" pitchFamily="34" charset="-122"/>
                <a:ea typeface="微软雅黑" pitchFamily="34" charset="-122"/>
              </a:rPr>
              <a:t>AI</a:t>
            </a:r>
            <a:r>
              <a:rPr lang="zh-CN" altLang="en-US" dirty="0" smtClean="0">
                <a:solidFill>
                  <a:schemeClr val="bg1"/>
                </a:solidFill>
                <a:latin typeface="微软雅黑" pitchFamily="34" charset="-122"/>
                <a:ea typeface="微软雅黑" pitchFamily="34" charset="-122"/>
              </a:rPr>
              <a:t>。它是研究、开发用于模拟、延伸和扩展人的智能的理论、方法、技术及应用系统的一门新的技术科学。</a:t>
            </a:r>
            <a:r>
              <a:rPr lang="zh-CN" altLang="en-US" u="sng" dirty="0" smtClean="0">
                <a:solidFill>
                  <a:schemeClr val="bg1"/>
                </a:solidFill>
                <a:latin typeface="微软雅黑" pitchFamily="34" charset="-122"/>
                <a:ea typeface="微软雅黑" pitchFamily="34" charset="-122"/>
              </a:rPr>
              <a:t>人工智能是计算机科学的一个分支，它企图了解智能的实质，并生产出一种新的能以人类智能相似的方式做出反应的智能机器，该领域的研究包括机器人、语言识别、图像识别、自然语言处理和专家系统等</a:t>
            </a:r>
            <a:r>
              <a:rPr lang="zh-CN" altLang="en-US" b="1" dirty="0" smtClean="0">
                <a:solidFill>
                  <a:schemeClr val="bg1"/>
                </a:solidFill>
                <a:latin typeface="微软雅黑" pitchFamily="34" charset="-122"/>
                <a:ea typeface="微软雅黑" pitchFamily="34" charset="-122"/>
              </a:rPr>
              <a:t>。</a:t>
            </a:r>
            <a:r>
              <a:rPr lang="zh-CN" altLang="en-US" dirty="0" smtClean="0">
                <a:solidFill>
                  <a:schemeClr val="bg1"/>
                </a:solidFill>
                <a:latin typeface="微软雅黑" pitchFamily="34" charset="-122"/>
                <a:ea typeface="微软雅黑" pitchFamily="34" charset="-122"/>
              </a:rPr>
              <a:t>人工智能从诞生以来，理论和技术日益成熟，应用领域也不断扩大，可以设想，未来人工智能带来的科技产品，将会是人类智慧的“容器”。</a:t>
            </a:r>
          </a:p>
          <a:p>
            <a:r>
              <a:rPr lang="zh-CN" altLang="en-US" dirty="0" smtClean="0">
                <a:solidFill>
                  <a:schemeClr val="bg1"/>
                </a:solidFill>
                <a:latin typeface="微软雅黑" pitchFamily="34" charset="-122"/>
                <a:ea typeface="微软雅黑" pitchFamily="34" charset="-122"/>
              </a:rPr>
              <a:t>人工智能是对人的意识、思维的信息过程的模拟。人工智能不是人的智能，但能像人那样思考、也可能超过人的智能。</a:t>
            </a:r>
            <a:endParaRPr lang="zh-CN" altLang="en-US" dirty="0">
              <a:solidFill>
                <a:schemeClr val="bg1"/>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607539" y="1367881"/>
            <a:ext cx="3942101" cy="4462715"/>
          </a:xfrm>
          <a:prstGeom prst="rect">
            <a:avLst/>
          </a:prstGeom>
          <a:solidFill>
            <a:schemeClr val="bg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bg1"/>
                </a:solidFill>
                <a:latin typeface="微软雅黑" pitchFamily="34" charset="-122"/>
                <a:ea typeface="微软雅黑" pitchFamily="34" charset="-122"/>
              </a:rPr>
              <a:t>自然语言处理 图像处理 数据挖掘</a:t>
            </a:r>
            <a:endParaRPr lang="zh-CN" altLang="en-US" sz="2800" dirty="0">
              <a:solidFill>
                <a:schemeClr val="bg1"/>
              </a:solidFill>
              <a:latin typeface="微软雅黑" pitchFamily="34" charset="-122"/>
              <a:ea typeface="微软雅黑" pitchFamily="34" charset="-122"/>
            </a:endParaRPr>
          </a:p>
        </p:txBody>
      </p:sp>
      <p:sp>
        <p:nvSpPr>
          <p:cNvPr id="2" name="文本框 1"/>
          <p:cNvSpPr txBox="1"/>
          <p:nvPr/>
        </p:nvSpPr>
        <p:spPr>
          <a:xfrm>
            <a:off x="933450" y="402877"/>
            <a:ext cx="3602924" cy="523220"/>
          </a:xfrm>
          <a:prstGeom prst="rect">
            <a:avLst/>
          </a:prstGeom>
          <a:noFill/>
        </p:spPr>
        <p:txBody>
          <a:bodyPr wrap="square" rtlCol="0">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人工智能的应用领域</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703388" y="1745448"/>
            <a:ext cx="3993401" cy="461665"/>
          </a:xfrm>
          <a:prstGeom prst="rect">
            <a:avLst/>
          </a:prstGeom>
        </p:spPr>
        <p:txBody>
          <a:bodyPr wrap="none">
            <a:spAutoFit/>
          </a:bodyPr>
          <a:lstStyle/>
          <a:p>
            <a:r>
              <a:rPr lang="zh-CN" altLang="en-US" sz="2400" b="1" spc="300" dirty="0" smtClean="0">
                <a:solidFill>
                  <a:srgbClr val="40E0C5"/>
                </a:solidFill>
                <a:latin typeface="微软雅黑" pitchFamily="34" charset="-122"/>
                <a:ea typeface="微软雅黑" pitchFamily="34" charset="-122"/>
              </a:rPr>
              <a:t>人工智能主要应用在哪？</a:t>
            </a:r>
            <a:endParaRPr lang="zh-CN" altLang="en-US" sz="2400" b="1" spc="300" dirty="0">
              <a:solidFill>
                <a:srgbClr val="40E0C5"/>
              </a:solidFill>
              <a:latin typeface="微软雅黑" pitchFamily="34" charset="-122"/>
              <a:ea typeface="微软雅黑" pitchFamily="34" charset="-122"/>
            </a:endParaRPr>
          </a:p>
        </p:txBody>
      </p:sp>
      <p:sp>
        <p:nvSpPr>
          <p:cNvPr id="9" name="矩形 8"/>
          <p:cNvSpPr/>
          <p:nvPr/>
        </p:nvSpPr>
        <p:spPr>
          <a:xfrm>
            <a:off x="6852593" y="2018728"/>
            <a:ext cx="3416440" cy="3179319"/>
          </a:xfrm>
          <a:prstGeom prst="rect">
            <a:avLst/>
          </a:prstGeom>
          <a:noFill/>
          <a:ln w="9525">
            <a:solidFill>
              <a:schemeClr val="bg1">
                <a:alpha val="8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5"/>
          <p:cNvPicPr>
            <a:picLocks noChangeAspect="1" noChangeArrowheads="1"/>
          </p:cNvPicPr>
          <p:nvPr/>
        </p:nvPicPr>
        <p:blipFill>
          <a:blip r:embed="rId2" cstate="print"/>
          <a:stretch>
            <a:fillRect/>
          </a:stretch>
        </p:blipFill>
        <p:spPr bwMode="auto">
          <a:xfrm>
            <a:off x="7501812" y="2812163"/>
            <a:ext cx="4002833" cy="2872042"/>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6132513" y="1532570"/>
            <a:ext cx="1898022" cy="17662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p:nvPr/>
        </p:nvSpPr>
        <p:spPr>
          <a:xfrm>
            <a:off x="6419456" y="1908305"/>
            <a:ext cx="1141684" cy="844643"/>
          </a:xfrm>
          <a:custGeom>
            <a:avLst/>
            <a:gdLst/>
            <a:ahLst/>
            <a:cxnLst/>
            <a:rect l="l" t="t" r="r" b="b"/>
            <a:pathLst>
              <a:path w="3438144" h="2732506">
                <a:moveTo>
                  <a:pt x="1719072" y="1227183"/>
                </a:moveTo>
                <a:cubicBezTo>
                  <a:pt x="1961590" y="1227183"/>
                  <a:pt x="2158189" y="1423782"/>
                  <a:pt x="2158189" y="1666300"/>
                </a:cubicBezTo>
                <a:cubicBezTo>
                  <a:pt x="2158189" y="1908818"/>
                  <a:pt x="1961590" y="2105417"/>
                  <a:pt x="1719072" y="2105417"/>
                </a:cubicBezTo>
                <a:cubicBezTo>
                  <a:pt x="1476554" y="2105417"/>
                  <a:pt x="1279955" y="1908818"/>
                  <a:pt x="1279955" y="1666300"/>
                </a:cubicBezTo>
                <a:cubicBezTo>
                  <a:pt x="1279955" y="1423782"/>
                  <a:pt x="1476554" y="1227183"/>
                  <a:pt x="1719072" y="1227183"/>
                </a:cubicBezTo>
                <a:close/>
                <a:moveTo>
                  <a:pt x="1719072" y="997872"/>
                </a:moveTo>
                <a:cubicBezTo>
                  <a:pt x="1349909" y="997872"/>
                  <a:pt x="1050644" y="1297137"/>
                  <a:pt x="1050644" y="1666300"/>
                </a:cubicBezTo>
                <a:cubicBezTo>
                  <a:pt x="1050644" y="2035463"/>
                  <a:pt x="1349909" y="2334728"/>
                  <a:pt x="1719072" y="2334728"/>
                </a:cubicBezTo>
                <a:cubicBezTo>
                  <a:pt x="2088235" y="2334728"/>
                  <a:pt x="2387500" y="2035463"/>
                  <a:pt x="2387500" y="1666300"/>
                </a:cubicBezTo>
                <a:cubicBezTo>
                  <a:pt x="2387500" y="1297137"/>
                  <a:pt x="2088235" y="997872"/>
                  <a:pt x="1719072" y="997872"/>
                </a:cubicBezTo>
                <a:close/>
                <a:moveTo>
                  <a:pt x="575044" y="803862"/>
                </a:moveTo>
                <a:cubicBezTo>
                  <a:pt x="495506" y="803862"/>
                  <a:pt x="431028" y="868340"/>
                  <a:pt x="431028" y="947878"/>
                </a:cubicBezTo>
                <a:cubicBezTo>
                  <a:pt x="431028" y="1027416"/>
                  <a:pt x="495506" y="1091894"/>
                  <a:pt x="575044" y="1091894"/>
                </a:cubicBezTo>
                <a:cubicBezTo>
                  <a:pt x="654582" y="1091894"/>
                  <a:pt x="719060" y="1027416"/>
                  <a:pt x="719060" y="947878"/>
                </a:cubicBezTo>
                <a:cubicBezTo>
                  <a:pt x="719060" y="868340"/>
                  <a:pt x="654582" y="803862"/>
                  <a:pt x="575044" y="803862"/>
                </a:cubicBezTo>
                <a:close/>
                <a:moveTo>
                  <a:pt x="1365940" y="0"/>
                </a:moveTo>
                <a:lnTo>
                  <a:pt x="1998164" y="0"/>
                </a:lnTo>
                <a:cubicBezTo>
                  <a:pt x="2213188" y="0"/>
                  <a:pt x="2387500" y="174312"/>
                  <a:pt x="2387500" y="389336"/>
                </a:cubicBezTo>
                <a:lnTo>
                  <a:pt x="2384456" y="419529"/>
                </a:lnTo>
                <a:lnTo>
                  <a:pt x="3040081" y="419529"/>
                </a:lnTo>
                <a:cubicBezTo>
                  <a:pt x="3259925" y="419529"/>
                  <a:pt x="3438144" y="597748"/>
                  <a:pt x="3438144" y="817592"/>
                </a:cubicBezTo>
                <a:lnTo>
                  <a:pt x="3438144" y="2334443"/>
                </a:lnTo>
                <a:cubicBezTo>
                  <a:pt x="3438144" y="2554287"/>
                  <a:pt x="3259925" y="2732506"/>
                  <a:pt x="3040081" y="2732506"/>
                </a:cubicBezTo>
                <a:lnTo>
                  <a:pt x="398063" y="2732506"/>
                </a:lnTo>
                <a:cubicBezTo>
                  <a:pt x="178219" y="2732506"/>
                  <a:pt x="0" y="2554287"/>
                  <a:pt x="0" y="2334443"/>
                </a:cubicBezTo>
                <a:lnTo>
                  <a:pt x="0" y="817592"/>
                </a:lnTo>
                <a:cubicBezTo>
                  <a:pt x="0" y="597748"/>
                  <a:pt x="178219" y="419529"/>
                  <a:pt x="398063" y="419529"/>
                </a:cubicBezTo>
                <a:lnTo>
                  <a:pt x="979648" y="419529"/>
                </a:lnTo>
                <a:cubicBezTo>
                  <a:pt x="976997" y="409663"/>
                  <a:pt x="976604" y="399545"/>
                  <a:pt x="976604" y="389336"/>
                </a:cubicBezTo>
                <a:cubicBezTo>
                  <a:pt x="976604" y="174312"/>
                  <a:pt x="1150916" y="0"/>
                  <a:pt x="1365940" y="0"/>
                </a:cubicBezTo>
                <a:close/>
              </a:path>
            </a:pathLst>
          </a:custGeom>
          <a:solidFill>
            <a:srgbClr val="40E0C5"/>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sp>
        <p:nvSpPr>
          <p:cNvPr id="12" name="TextBox 7"/>
          <p:cNvSpPr txBox="1"/>
          <p:nvPr/>
        </p:nvSpPr>
        <p:spPr>
          <a:xfrm>
            <a:off x="7561140" y="5806816"/>
            <a:ext cx="4108817" cy="369332"/>
          </a:xfrm>
          <a:prstGeom prst="rect">
            <a:avLst/>
          </a:prstGeom>
          <a:noFill/>
        </p:spPr>
        <p:txBody>
          <a:bodyPr wrap="non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未来五年我国人工智能的发展大势所趋</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68432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弧形 2"/>
          <p:cNvSpPr/>
          <p:nvPr/>
        </p:nvSpPr>
        <p:spPr>
          <a:xfrm>
            <a:off x="4196925" y="1568277"/>
            <a:ext cx="3877072" cy="3877072"/>
          </a:xfrm>
          <a:prstGeom prst="arc">
            <a:avLst>
              <a:gd name="adj1" fmla="val 5242537"/>
              <a:gd name="adj2" fmla="val 20088988"/>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弧形 3"/>
          <p:cNvSpPr/>
          <p:nvPr/>
        </p:nvSpPr>
        <p:spPr>
          <a:xfrm>
            <a:off x="4196925" y="1568277"/>
            <a:ext cx="3877072" cy="3877072"/>
          </a:xfrm>
          <a:prstGeom prst="arc">
            <a:avLst>
              <a:gd name="adj1" fmla="val 19846732"/>
              <a:gd name="adj2" fmla="val 5816273"/>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弧形 4"/>
          <p:cNvSpPr/>
          <p:nvPr/>
        </p:nvSpPr>
        <p:spPr>
          <a:xfrm flipH="1">
            <a:off x="3979409" y="1350761"/>
            <a:ext cx="4312104" cy="4312104"/>
          </a:xfrm>
          <a:prstGeom prst="arc">
            <a:avLst>
              <a:gd name="adj1" fmla="val 16200000"/>
              <a:gd name="adj2" fmla="val 32168"/>
            </a:avLst>
          </a:prstGeom>
          <a:no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弧形 5"/>
          <p:cNvSpPr>
            <a:spLocks/>
          </p:cNvSpPr>
          <p:nvPr/>
        </p:nvSpPr>
        <p:spPr>
          <a:xfrm>
            <a:off x="3979409" y="1350761"/>
            <a:ext cx="4312104" cy="4312104"/>
          </a:xfrm>
          <a:prstGeom prst="arc">
            <a:avLst>
              <a:gd name="adj1" fmla="val 18475225"/>
              <a:gd name="adj2" fmla="val 7613812"/>
            </a:avLst>
          </a:prstGeom>
          <a:noFill/>
          <a:ln w="3175">
            <a:solidFill>
              <a:schemeClr val="bg1">
                <a:alpha val="36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弧形 6"/>
          <p:cNvSpPr/>
          <p:nvPr/>
        </p:nvSpPr>
        <p:spPr>
          <a:xfrm>
            <a:off x="3979409" y="1350761"/>
            <a:ext cx="4312104" cy="4312104"/>
          </a:xfrm>
          <a:prstGeom prst="arc">
            <a:avLst>
              <a:gd name="adj1" fmla="val 21274537"/>
              <a:gd name="adj2" fmla="val 3359282"/>
            </a:avLst>
          </a:prstGeom>
          <a:ln w="9525">
            <a:solidFill>
              <a:schemeClr val="bg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连接符 10"/>
          <p:cNvCxnSpPr/>
          <p:nvPr/>
        </p:nvCxnSpPr>
        <p:spPr>
          <a:xfrm>
            <a:off x="4824081" y="5406137"/>
            <a:ext cx="344524" cy="128262"/>
          </a:xfrm>
          <a:prstGeom prst="line">
            <a:avLst/>
          </a:prstGeom>
          <a:ln w="3175">
            <a:gradFill>
              <a:gsLst>
                <a:gs pos="27000">
                  <a:srgbClr val="40E0C5"/>
                </a:gs>
                <a:gs pos="31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08168" y="1720769"/>
            <a:ext cx="238956" cy="88960"/>
          </a:xfrm>
          <a:prstGeom prst="line">
            <a:avLst/>
          </a:prstGeom>
          <a:ln w="3175">
            <a:gradFill>
              <a:gsLst>
                <a:gs pos="84000">
                  <a:srgbClr val="40E0C5"/>
                </a:gs>
                <a:gs pos="78000">
                  <a:schemeClr val="bg1">
                    <a:alpha val="16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328558" y="1720769"/>
            <a:ext cx="90097" cy="3354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138943" y="4745294"/>
            <a:ext cx="86830" cy="86830"/>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665566" y="3463398"/>
            <a:ext cx="86830" cy="86830"/>
          </a:xfrm>
          <a:prstGeom prst="ellipse">
            <a:avLst/>
          </a:prstGeom>
          <a:solidFill>
            <a:srgbClr val="40E0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4599614" y="1618527"/>
            <a:ext cx="2992772" cy="2895647"/>
          </a:xfrm>
          <a:prstGeom prst="triangle">
            <a:avLst>
              <a:gd name="adj" fmla="val 50216"/>
            </a:avLst>
          </a:prstGeom>
          <a:noFill/>
          <a:ln>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V="1">
            <a:off x="4582070" y="2421247"/>
            <a:ext cx="3027859" cy="2753770"/>
          </a:xfrm>
          <a:prstGeom prst="triangle">
            <a:avLst>
              <a:gd name="adj" fmla="val 50216"/>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4691587" y="2475536"/>
            <a:ext cx="2916581" cy="2087049"/>
            <a:chOff x="3714947" y="1903075"/>
            <a:chExt cx="1294185" cy="1562807"/>
          </a:xfrm>
        </p:grpSpPr>
        <p:sp>
          <p:nvSpPr>
            <p:cNvPr id="21" name="文本框 20"/>
            <p:cNvSpPr txBox="1"/>
            <p:nvPr/>
          </p:nvSpPr>
          <p:spPr>
            <a:xfrm>
              <a:off x="4071692" y="3027996"/>
              <a:ext cx="504056" cy="437886"/>
            </a:xfrm>
            <a:prstGeom prst="rect">
              <a:avLst/>
            </a:prstGeom>
            <a:noFill/>
          </p:spPr>
          <p:txBody>
            <a:bodyPr wrap="square" rtlCol="0">
              <a:spAutoFit/>
            </a:bodyPr>
            <a:lstStyle/>
            <a:p>
              <a:pPr algn="ctr"/>
              <a:r>
                <a:rPr lang="en-US" altLang="zh-CN" sz="3200" b="1" dirty="0">
                  <a:solidFill>
                    <a:schemeClr val="bg1"/>
                  </a:solidFill>
                </a:rPr>
                <a:t>2</a:t>
              </a:r>
              <a:endParaRPr lang="zh-CN" altLang="en-US" sz="3200" b="1" dirty="0">
                <a:solidFill>
                  <a:schemeClr val="bg1"/>
                </a:solidFill>
              </a:endParaRPr>
            </a:p>
          </p:txBody>
        </p:sp>
        <p:sp>
          <p:nvSpPr>
            <p:cNvPr id="22" name="文本框 21"/>
            <p:cNvSpPr txBox="1"/>
            <p:nvPr/>
          </p:nvSpPr>
          <p:spPr>
            <a:xfrm>
              <a:off x="3714947" y="1903075"/>
              <a:ext cx="1294185" cy="437886"/>
            </a:xfrm>
            <a:prstGeom prst="rect">
              <a:avLst/>
            </a:prstGeom>
            <a:noFill/>
          </p:spPr>
          <p:txBody>
            <a:bodyPr wrap="square" rtlCol="0">
              <a:spAutoFit/>
            </a:bodyPr>
            <a:lstStyle/>
            <a:p>
              <a:pPr algn="ctr"/>
              <a:r>
                <a:rPr lang="en-US" altLang="zh-CN" sz="3200" b="1" dirty="0" smtClean="0">
                  <a:solidFill>
                    <a:schemeClr val="tx1">
                      <a:lumMod val="85000"/>
                      <a:lumOff val="15000"/>
                    </a:schemeClr>
                  </a:solidFill>
                  <a:latin typeface="Arial" panose="020B0604020202020204" pitchFamily="34" charset="0"/>
                  <a:cs typeface="Arial" panose="020B0604020202020204" pitchFamily="34" charset="0"/>
                </a:rPr>
                <a:t>TWO</a:t>
              </a:r>
              <a:endParaRPr lang="zh-CN" altLang="en-US" sz="3200" b="1"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3" name="矩形 22"/>
            <p:cNvSpPr/>
            <p:nvPr/>
          </p:nvSpPr>
          <p:spPr>
            <a:xfrm>
              <a:off x="3802571" y="2323862"/>
              <a:ext cx="1089011" cy="67039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spc="300" dirty="0">
                  <a:latin typeface="微软雅黑" panose="020B0503020204020204" pitchFamily="34" charset="-122"/>
                  <a:ea typeface="微软雅黑" panose="020B0503020204020204" pitchFamily="34" charset="-122"/>
                </a:rPr>
                <a:t>第二</a:t>
              </a:r>
              <a:r>
                <a:rPr lang="zh-CN" altLang="en-US" sz="2800" b="1" spc="300" dirty="0" smtClean="0">
                  <a:latin typeface="微软雅黑" panose="020B0503020204020204" pitchFamily="34" charset="-122"/>
                  <a:ea typeface="微软雅黑" panose="020B0503020204020204" pitchFamily="34" charset="-122"/>
                </a:rPr>
                <a:t>部分</a:t>
              </a:r>
              <a:endParaRPr lang="en-US" altLang="zh-CN" sz="2800" b="1" spc="300" dirty="0" smtClean="0">
                <a:latin typeface="微软雅黑" panose="020B0503020204020204" pitchFamily="34" charset="-122"/>
                <a:ea typeface="微软雅黑" panose="020B0503020204020204" pitchFamily="34" charset="-122"/>
              </a:endParaRPr>
            </a:p>
            <a:p>
              <a:pPr algn="ctr"/>
              <a:r>
                <a:rPr lang="zh-CN" altLang="en-US" sz="2800" b="1" spc="300" dirty="0" smtClean="0">
                  <a:latin typeface="微软雅黑" panose="020B0503020204020204" pitchFamily="34" charset="-122"/>
                  <a:ea typeface="微软雅黑" panose="020B0503020204020204" pitchFamily="34" charset="-122"/>
                </a:rPr>
                <a:t>发展阶段</a:t>
              </a:r>
              <a:endParaRPr lang="zh-CN" altLang="en-US" sz="2800" b="1" spc="300" dirty="0">
                <a:latin typeface="微软雅黑" panose="020B0503020204020204" pitchFamily="34" charset="-122"/>
                <a:ea typeface="微软雅黑" panose="020B0503020204020204" pitchFamily="34" charset="-122"/>
              </a:endParaRPr>
            </a:p>
          </p:txBody>
        </p:sp>
      </p:grpSp>
    </p:spTree>
    <p:extLst>
      <p:ext uri="{BB962C8B-B14F-4D97-AF65-F5344CB8AC3E}">
        <p14:creationId xmlns="" xmlns:p14="http://schemas.microsoft.com/office/powerpoint/2010/main" val="233451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50"/>
                                        <p:tgtEl>
                                          <p:spTgt spid="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50"/>
                                        <p:tgtEl>
                                          <p:spTgt spid="4"/>
                                        </p:tgtEl>
                                      </p:cBhvr>
                                    </p:animEffect>
                                  </p:childTnLst>
                                </p:cTn>
                              </p:par>
                            </p:childTnLst>
                          </p:cTn>
                        </p:par>
                        <p:par>
                          <p:cTn id="11" fill="hold">
                            <p:stCondLst>
                              <p:cond delay="25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250"/>
                            </p:stCondLst>
                            <p:childTnLst>
                              <p:par>
                                <p:cTn id="15" presetID="21"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250"/>
                                        <p:tgtEl>
                                          <p:spTgt spid="18"/>
                                        </p:tgtEl>
                                      </p:cBhvr>
                                    </p:animEffect>
                                  </p:childTnLst>
                                </p:cTn>
                              </p:par>
                            </p:childTnLst>
                          </p:cTn>
                        </p:par>
                        <p:par>
                          <p:cTn id="18" fill="hold">
                            <p:stCondLst>
                              <p:cond delay="500"/>
                            </p:stCondLst>
                            <p:childTnLst>
                              <p:par>
                                <p:cTn id="19" presetID="8"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amond(in)">
                                      <p:cBhvr>
                                        <p:cTn id="21" dur="250"/>
                                        <p:tgtEl>
                                          <p:spTgt spid="19"/>
                                        </p:tgtEl>
                                      </p:cBhvr>
                                    </p:animEffect>
                                  </p:childTnLst>
                                </p:cTn>
                              </p:par>
                            </p:childTnLst>
                          </p:cTn>
                        </p:par>
                        <p:par>
                          <p:cTn id="22" fill="hold">
                            <p:stCondLst>
                              <p:cond delay="750"/>
                            </p:stCondLst>
                            <p:childTnLst>
                              <p:par>
                                <p:cTn id="23" presetID="53" presetClass="entr" presetSubtype="1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250" fill="hold"/>
                                        <p:tgtEl>
                                          <p:spTgt spid="20"/>
                                        </p:tgtEl>
                                        <p:attrNameLst>
                                          <p:attrName>ppt_w</p:attrName>
                                        </p:attrNameLst>
                                      </p:cBhvr>
                                      <p:tavLst>
                                        <p:tav tm="0">
                                          <p:val>
                                            <p:fltVal val="0"/>
                                          </p:val>
                                        </p:tav>
                                        <p:tav tm="100000">
                                          <p:val>
                                            <p:strVal val="#ppt_w"/>
                                          </p:val>
                                        </p:tav>
                                      </p:tavLst>
                                    </p:anim>
                                    <p:anim calcmode="lin" valueType="num">
                                      <p:cBhvr>
                                        <p:cTn id="26" dur="250" fill="hold"/>
                                        <p:tgtEl>
                                          <p:spTgt spid="20"/>
                                        </p:tgtEl>
                                        <p:attrNameLst>
                                          <p:attrName>ppt_h</p:attrName>
                                        </p:attrNameLst>
                                      </p:cBhvr>
                                      <p:tavLst>
                                        <p:tav tm="0">
                                          <p:val>
                                            <p:fltVal val="0"/>
                                          </p:val>
                                        </p:tav>
                                        <p:tav tm="100000">
                                          <p:val>
                                            <p:strVal val="#ppt_h"/>
                                          </p:val>
                                        </p:tav>
                                      </p:tavLst>
                                    </p:anim>
                                    <p:animEffect transition="in" filter="fade">
                                      <p:cBhvr>
                                        <p:cTn id="27" dur="250"/>
                                        <p:tgtEl>
                                          <p:spTgt spid="20"/>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heel(1)">
                                      <p:cBhvr>
                                        <p:cTn id="30" dur="250"/>
                                        <p:tgtEl>
                                          <p:spTgt spid="6"/>
                                        </p:tgtEl>
                                      </p:cBhvr>
                                    </p:animEffect>
                                  </p:childTnLst>
                                </p:cTn>
                              </p:par>
                              <p:par>
                                <p:cTn id="31" presetID="21" presetClass="entr" presetSubtype="1" fill="hold" grpId="0" nodeType="withEffect">
                                  <p:stCondLst>
                                    <p:cond delay="100"/>
                                  </p:stCondLst>
                                  <p:childTnLst>
                                    <p:set>
                                      <p:cBhvr>
                                        <p:cTn id="32" dur="1" fill="hold">
                                          <p:stCondLst>
                                            <p:cond delay="0"/>
                                          </p:stCondLst>
                                        </p:cTn>
                                        <p:tgtEl>
                                          <p:spTgt spid="7"/>
                                        </p:tgtEl>
                                        <p:attrNameLst>
                                          <p:attrName>style.visibility</p:attrName>
                                        </p:attrNameLst>
                                      </p:cBhvr>
                                      <p:to>
                                        <p:strVal val="visible"/>
                                      </p:to>
                                    </p:set>
                                    <p:animEffect transition="in" filter="wheel(1)">
                                      <p:cBhvr>
                                        <p:cTn id="33" dur="250"/>
                                        <p:tgtEl>
                                          <p:spTgt spid="7"/>
                                        </p:tgtEl>
                                      </p:cBhvr>
                                    </p:animEffect>
                                  </p:childTnLst>
                                </p:cTn>
                              </p:par>
                            </p:childTnLst>
                          </p:cTn>
                        </p:par>
                        <p:par>
                          <p:cTn id="34" fill="hold">
                            <p:stCondLst>
                              <p:cond delay="1100"/>
                            </p:stCondLst>
                            <p:childTnLst>
                              <p:par>
                                <p:cTn id="35" presetID="1"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21" presetClass="entr" presetSubtype="8"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heel(8)">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5" grpId="0" animBg="1"/>
      <p:bldP spid="16"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0800000">
            <a:off x="3082412" y="1887794"/>
            <a:ext cx="5825612" cy="4970206"/>
          </a:xfrm>
          <a:prstGeom prst="triangle">
            <a:avLst/>
          </a:prstGeom>
          <a:solidFill>
            <a:srgbClr val="FFFFFF">
              <a:alpha val="27059"/>
            </a:srgb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等腰三角形 2"/>
          <p:cNvSpPr/>
          <p:nvPr/>
        </p:nvSpPr>
        <p:spPr>
          <a:xfrm>
            <a:off x="2890684" y="0"/>
            <a:ext cx="6120580" cy="4807974"/>
          </a:xfrm>
          <a:prstGeom prst="triangle">
            <a:avLst>
              <a:gd name="adj" fmla="val 51538"/>
            </a:avLst>
          </a:prstGeom>
          <a:solidFill>
            <a:schemeClr val="bg1">
              <a:alpha val="25882"/>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3600" b="1" dirty="0" smtClean="0">
                <a:solidFill>
                  <a:schemeClr val="bg1"/>
                </a:solidFill>
                <a:ea typeface="微软雅黑" pitchFamily="34" charset="-122"/>
              </a:rPr>
              <a:t>第一阶段</a:t>
            </a:r>
            <a:endParaRPr lang="en-US" altLang="zh-CN" sz="3600" b="1" dirty="0" smtClean="0">
              <a:solidFill>
                <a:schemeClr val="bg1"/>
              </a:solidFill>
              <a:ea typeface="微软雅黑" pitchFamily="34" charset="-122"/>
            </a:endParaRPr>
          </a:p>
          <a:p>
            <a:pPr algn="ctr"/>
            <a:r>
              <a:rPr lang="zh-CN" altLang="en-US" sz="3600" b="1" dirty="0" smtClean="0">
                <a:solidFill>
                  <a:schemeClr val="bg1"/>
                </a:solidFill>
                <a:ea typeface="微软雅黑" pitchFamily="34" charset="-122"/>
              </a:rPr>
              <a:t>计算阶段</a:t>
            </a:r>
            <a:endParaRPr lang="en-US" altLang="zh-CN" sz="3600" b="1" dirty="0" smtClean="0">
              <a:solidFill>
                <a:schemeClr val="bg1"/>
              </a:solidFill>
              <a:ea typeface="微软雅黑" pitchFamily="34" charset="-122"/>
            </a:endParaRPr>
          </a:p>
          <a:p>
            <a:pPr algn="ctr"/>
            <a:endParaRPr lang="zh-CN" altLang="en-US" sz="3600" dirty="0">
              <a:solidFill>
                <a:schemeClr val="bg1"/>
              </a:solidFill>
              <a:ea typeface="微软雅黑"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自定义 33">
      <a:dk1>
        <a:sysClr val="windowText" lastClr="000000"/>
      </a:dk1>
      <a:lt1>
        <a:sysClr val="window" lastClr="FFFFFF"/>
      </a:lt1>
      <a:dk2>
        <a:srgbClr val="44546A"/>
      </a:dk2>
      <a:lt2>
        <a:srgbClr val="E7E6E6"/>
      </a:lt2>
      <a:accent1>
        <a:srgbClr val="1FD7A7"/>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defRPr dirty="0" smtClean="0">
            <a:solidFill>
              <a:schemeClr val="bg1"/>
            </a:solidFill>
            <a:latin typeface="微软雅黑" pitchFamily="34" charset="-122"/>
            <a:ea typeface="微软雅黑" pitchFamily="34" charset="-122"/>
          </a:defRPr>
        </a:defPPr>
      </a:lst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TotalTime>
  <Words>1258</Words>
  <Application>Microsoft Office PowerPoint</Application>
  <PresentationFormat>自定义</PresentationFormat>
  <Paragraphs>127</Paragraphs>
  <Slides>34</Slides>
  <Notes>0</Notes>
  <HiddenSlides>0</HiddenSlides>
  <MMClips>0</MMClips>
  <ScaleCrop>false</ScaleCrop>
  <HeadingPairs>
    <vt:vector size="4" baseType="variant">
      <vt:variant>
        <vt:lpstr>主题</vt:lpstr>
      </vt:variant>
      <vt:variant>
        <vt:i4>2</vt:i4>
      </vt:variant>
      <vt:variant>
        <vt:lpstr>幻灯片标题</vt:lpstr>
      </vt:variant>
      <vt:variant>
        <vt:i4>34</vt:i4>
      </vt:variant>
    </vt:vector>
  </HeadingPairs>
  <TitlesOfParts>
    <vt:vector size="36" baseType="lpstr">
      <vt:lpstr>Office 主题</vt:lpstr>
      <vt:lpstr>1_Office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帐户</dc:creator>
  <cp:lastModifiedBy>admin</cp:lastModifiedBy>
  <cp:revision>133</cp:revision>
  <dcterms:created xsi:type="dcterms:W3CDTF">2015-07-23T02:26:31Z</dcterms:created>
  <dcterms:modified xsi:type="dcterms:W3CDTF">2016-06-13T14:39:31Z</dcterms:modified>
</cp:coreProperties>
</file>